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48"/>
  </p:notesMasterIdLst>
  <p:sldIdLst>
    <p:sldId id="447" r:id="rId5"/>
    <p:sldId id="527" r:id="rId6"/>
    <p:sldId id="528" r:id="rId7"/>
    <p:sldId id="449" r:id="rId8"/>
    <p:sldId id="454" r:id="rId9"/>
    <p:sldId id="451" r:id="rId10"/>
    <p:sldId id="487" r:id="rId11"/>
    <p:sldId id="496" r:id="rId12"/>
    <p:sldId id="510" r:id="rId13"/>
    <p:sldId id="459" r:id="rId14"/>
    <p:sldId id="512" r:id="rId15"/>
    <p:sldId id="460" r:id="rId16"/>
    <p:sldId id="461" r:id="rId17"/>
    <p:sldId id="453" r:id="rId18"/>
    <p:sldId id="492" r:id="rId19"/>
    <p:sldId id="495" r:id="rId20"/>
    <p:sldId id="499" r:id="rId21"/>
    <p:sldId id="507" r:id="rId22"/>
    <p:sldId id="483" r:id="rId23"/>
    <p:sldId id="485" r:id="rId24"/>
    <p:sldId id="513" r:id="rId25"/>
    <p:sldId id="463" r:id="rId26"/>
    <p:sldId id="504" r:id="rId27"/>
    <p:sldId id="505" r:id="rId28"/>
    <p:sldId id="517" r:id="rId29"/>
    <p:sldId id="522" r:id="rId30"/>
    <p:sldId id="508" r:id="rId31"/>
    <p:sldId id="516" r:id="rId32"/>
    <p:sldId id="490" r:id="rId33"/>
    <p:sldId id="501" r:id="rId34"/>
    <p:sldId id="531" r:id="rId35"/>
    <p:sldId id="502" r:id="rId36"/>
    <p:sldId id="523" r:id="rId37"/>
    <p:sldId id="466" r:id="rId38"/>
    <p:sldId id="486" r:id="rId39"/>
    <p:sldId id="524" r:id="rId40"/>
    <p:sldId id="509" r:id="rId41"/>
    <p:sldId id="465" r:id="rId42"/>
    <p:sldId id="482" r:id="rId43"/>
    <p:sldId id="525" r:id="rId44"/>
    <p:sldId id="526" r:id="rId45"/>
    <p:sldId id="530" r:id="rId46"/>
    <p:sldId id="448"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4D4"/>
    <a:srgbClr val="F8F8F8"/>
    <a:srgbClr val="FFFF00"/>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72" autoAdjust="0"/>
  </p:normalViewPr>
  <p:slideViewPr>
    <p:cSldViewPr snapToGrid="0">
      <p:cViewPr varScale="1">
        <p:scale>
          <a:sx n="95" d="100"/>
          <a:sy n="95" d="100"/>
        </p:scale>
        <p:origin x="1090" y="58"/>
      </p:cViewPr>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873724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a:p>
            <a:pPr marL="139700" indent="0">
              <a:buNone/>
            </a:pPr>
            <a:r>
              <a:rPr lang="zh-TW" altLang="en-US" dirty="0"/>
              <a:t>即使很多 </a:t>
            </a:r>
            <a:r>
              <a:rPr lang="en-US" altLang="zh-TW" dirty="0"/>
              <a:t>application platform </a:t>
            </a:r>
            <a:r>
              <a:rPr lang="zh-TW" altLang="en-US" dirty="0"/>
              <a:t>都替你管理好這些細節，你還是得了解背後的原理。</a:t>
            </a:r>
            <a:endParaRPr lang="en-US" altLang="zh-TW" dirty="0"/>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1178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WHY: service discovery MUST</a:t>
            </a:r>
            <a:r>
              <a:rPr lang="en-US" baseline="0" dirty="0"/>
              <a:t> integrated with configuration management?</a:t>
            </a:r>
          </a:p>
          <a:p>
            <a:pPr marL="139700" indent="0">
              <a:buNone/>
            </a:pPr>
            <a:endParaRPr lang="en-US" baseline="0" dirty="0"/>
          </a:p>
          <a:p>
            <a:pPr marL="368300" indent="-228600">
              <a:buAutoNum type="arabicPeriod"/>
            </a:pPr>
            <a:r>
              <a:rPr lang="en-US" baseline="0" dirty="0"/>
              <a:t>Service </a:t>
            </a:r>
            <a:r>
              <a:rPr lang="zh-TW" altLang="en-US" baseline="0" dirty="0"/>
              <a:t>啟動時要跟 </a:t>
            </a:r>
            <a:r>
              <a:rPr lang="en-US" altLang="zh-TW" baseline="0" dirty="0"/>
              <a:t>service</a:t>
            </a:r>
            <a:r>
              <a:rPr lang="zh-TW" altLang="en-US" baseline="0" dirty="0"/>
              <a:t> </a:t>
            </a:r>
            <a:r>
              <a:rPr lang="en-US" altLang="zh-TW" baseline="0" dirty="0"/>
              <a:t>discovery</a:t>
            </a:r>
            <a:r>
              <a:rPr lang="zh-TW" altLang="en-US" baseline="0" dirty="0"/>
              <a:t> 註冊，也要到 </a:t>
            </a:r>
            <a:r>
              <a:rPr lang="en-US" altLang="zh-TW" baseline="0" dirty="0"/>
              <a:t>configuration management </a:t>
            </a:r>
            <a:r>
              <a:rPr lang="zh-TW" altLang="en-US" baseline="0" dirty="0"/>
              <a:t>取得組態資訊，兩者的時間點一致</a:t>
            </a:r>
            <a:endParaRPr lang="en-US" altLang="zh-TW" baseline="0" dirty="0"/>
          </a:p>
          <a:p>
            <a:pPr marL="368300" indent="-228600">
              <a:buAutoNum type="arabicPeriod"/>
            </a:pPr>
            <a:r>
              <a:rPr lang="zh-TW" altLang="en-US" baseline="0" dirty="0"/>
              <a:t>過去還沒有 </a:t>
            </a:r>
            <a:r>
              <a:rPr lang="en-US" altLang="zh-TW" baseline="0" dirty="0"/>
              <a:t>service</a:t>
            </a:r>
            <a:r>
              <a:rPr lang="zh-TW" altLang="en-US" baseline="0" dirty="0"/>
              <a:t> </a:t>
            </a:r>
            <a:r>
              <a:rPr lang="en-US" altLang="zh-TW" baseline="0" dirty="0"/>
              <a:t>discovery</a:t>
            </a:r>
            <a:r>
              <a:rPr lang="zh-TW" altLang="en-US" baseline="0" dirty="0"/>
              <a:t> 服務時，</a:t>
            </a:r>
            <a:r>
              <a:rPr lang="en-US" altLang="zh-TW" baseline="0" dirty="0"/>
              <a:t>service definition (end points + metadata) </a:t>
            </a:r>
            <a:r>
              <a:rPr lang="zh-TW" altLang="en-US" baseline="0" dirty="0"/>
              <a:t>都是放在 </a:t>
            </a:r>
            <a:r>
              <a:rPr lang="en-US" altLang="zh-TW" baseline="0" dirty="0" err="1"/>
              <a:t>config</a:t>
            </a:r>
            <a:r>
              <a:rPr lang="en-US" altLang="zh-TW" baseline="0" dirty="0"/>
              <a:t>, </a:t>
            </a:r>
            <a:r>
              <a:rPr lang="zh-TW" altLang="en-US" baseline="0" dirty="0"/>
              <a:t>缺乏完善的 </a:t>
            </a:r>
            <a:r>
              <a:rPr lang="en-US" altLang="zh-TW" baseline="0" dirty="0"/>
              <a:t>health check </a:t>
            </a:r>
            <a:r>
              <a:rPr lang="zh-TW" altLang="en-US" baseline="0" dirty="0"/>
              <a:t>機制確保 </a:t>
            </a:r>
            <a:r>
              <a:rPr lang="en-US" altLang="zh-TW" baseline="0" dirty="0"/>
              <a:t>service</a:t>
            </a:r>
            <a:r>
              <a:rPr lang="zh-TW" altLang="en-US" baseline="0" dirty="0"/>
              <a:t> </a:t>
            </a:r>
            <a:r>
              <a:rPr lang="en-US" altLang="zh-TW" baseline="0" dirty="0"/>
              <a:t>definition</a:t>
            </a:r>
            <a:r>
              <a:rPr lang="zh-TW" altLang="en-US" baseline="0" dirty="0"/>
              <a:t> 正確</a:t>
            </a:r>
            <a:br>
              <a:rPr lang="en-US" altLang="zh-TW" baseline="0" dirty="0"/>
            </a:br>
            <a:r>
              <a:rPr lang="en-US" altLang="zh-TW" baseline="0" dirty="0"/>
              <a:t>service discovery </a:t>
            </a:r>
            <a:r>
              <a:rPr lang="zh-TW" altLang="en-US" baseline="0" dirty="0"/>
              <a:t>其實可以看成更適合存放 </a:t>
            </a:r>
            <a:r>
              <a:rPr lang="en-US" altLang="zh-TW" baseline="0" dirty="0"/>
              <a:t>service</a:t>
            </a:r>
            <a:r>
              <a:rPr lang="zh-TW" altLang="en-US" baseline="0" dirty="0"/>
              <a:t> </a:t>
            </a:r>
            <a:r>
              <a:rPr lang="en-US" altLang="zh-TW" baseline="0" dirty="0"/>
              <a:t>definition (configuration) </a:t>
            </a:r>
            <a:r>
              <a:rPr lang="zh-TW" altLang="en-US" baseline="0" dirty="0"/>
              <a:t>的 </a:t>
            </a:r>
            <a:r>
              <a:rPr lang="en-US" altLang="zh-TW" baseline="0" dirty="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如果我們在部署時，利用 </a:t>
            </a:r>
            <a:r>
              <a:rPr lang="en-US" altLang="zh-TW" dirty="0"/>
              <a:t>service</a:t>
            </a:r>
            <a:r>
              <a:rPr lang="zh-TW" altLang="en-US" dirty="0"/>
              <a:t> </a:t>
            </a:r>
            <a:r>
              <a:rPr lang="en-US" altLang="zh-TW" dirty="0"/>
              <a:t>definition</a:t>
            </a:r>
            <a:r>
              <a:rPr lang="zh-TW" altLang="en-US" dirty="0"/>
              <a:t> 來標記 </a:t>
            </a:r>
            <a:r>
              <a:rPr lang="en-US" altLang="zh-TW" dirty="0"/>
              <a:t>“</a:t>
            </a:r>
            <a:r>
              <a:rPr lang="zh-TW" altLang="en-US" dirty="0"/>
              <a:t>藍綠部署</a:t>
            </a:r>
            <a:r>
              <a:rPr lang="en-US" altLang="zh-TW" dirty="0"/>
              <a:t>”</a:t>
            </a:r>
            <a:r>
              <a:rPr lang="zh-TW" altLang="en-US" dirty="0"/>
              <a:t> 的資訊</a:t>
            </a:r>
            <a:r>
              <a:rPr lang="en-US" altLang="zh-TW" baseline="0" dirty="0"/>
              <a:t> (using tagging), </a:t>
            </a:r>
          </a:p>
          <a:p>
            <a:pPr marL="139700" indent="0">
              <a:buNone/>
            </a:pPr>
            <a:r>
              <a:rPr lang="zh-TW" altLang="en-US" baseline="0" dirty="0"/>
              <a:t>則可用上述程式碼，找出屬於綠區的所有服務清單</a:t>
            </a:r>
            <a:endParaRPr lang="en-US" altLang="zh-TW" baseline="0" dirty="0"/>
          </a:p>
          <a:p>
            <a:pPr marL="139700" indent="0">
              <a:buNone/>
            </a:pPr>
            <a:endParaRPr lang="en-US" baseline="0" dirty="0"/>
          </a:p>
          <a:p>
            <a:pPr marL="139700" indent="0">
              <a:buNone/>
            </a:pPr>
            <a:r>
              <a:rPr lang="en-US" dirty="0"/>
              <a:t>using Consul;</a:t>
            </a:r>
          </a:p>
          <a:p>
            <a:pPr marL="139700" indent="0">
              <a:buNone/>
            </a:pPr>
            <a:r>
              <a:rPr lang="en-US" dirty="0"/>
              <a:t>using System;</a:t>
            </a:r>
          </a:p>
          <a:p>
            <a:pPr marL="139700" indent="0">
              <a:buNone/>
            </a:pPr>
            <a:r>
              <a:rPr lang="en-US" dirty="0"/>
              <a:t>using </a:t>
            </a:r>
            <a:r>
              <a:rPr lang="en-US" dirty="0" err="1"/>
              <a:t>System.Collections.Generic</a:t>
            </a:r>
            <a:r>
              <a:rPr lang="en-US" dirty="0"/>
              <a:t>;</a:t>
            </a:r>
          </a:p>
          <a:p>
            <a:pPr marL="139700" indent="0">
              <a:buNone/>
            </a:pPr>
            <a:r>
              <a:rPr lang="en-US" dirty="0"/>
              <a:t>using </a:t>
            </a:r>
            <a:r>
              <a:rPr lang="en-US" dirty="0" err="1"/>
              <a:t>System.Linq</a:t>
            </a:r>
            <a:r>
              <a:rPr lang="en-US" dirty="0"/>
              <a:t>;</a:t>
            </a:r>
          </a:p>
          <a:p>
            <a:pPr marL="139700" indent="0">
              <a:buNone/>
            </a:pPr>
            <a:r>
              <a:rPr lang="en-US" dirty="0"/>
              <a:t>using </a:t>
            </a:r>
            <a:r>
              <a:rPr lang="en-US" dirty="0" err="1"/>
              <a:t>System.Text</a:t>
            </a:r>
            <a:r>
              <a:rPr lang="en-US" dirty="0"/>
              <a:t>;</a:t>
            </a:r>
          </a:p>
          <a:p>
            <a:pPr marL="139700" indent="0">
              <a:buNone/>
            </a:pPr>
            <a:r>
              <a:rPr lang="en-US" dirty="0"/>
              <a:t>using </a:t>
            </a:r>
            <a:r>
              <a:rPr lang="en-US" dirty="0" err="1"/>
              <a:t>System.Threading.Tasks</a:t>
            </a:r>
            <a:r>
              <a:rPr lang="en-US" dirty="0"/>
              <a:t>;</a:t>
            </a:r>
          </a:p>
          <a:p>
            <a:pPr marL="139700" indent="0">
              <a:buNone/>
            </a:pPr>
            <a:endParaRPr lang="en-US" dirty="0"/>
          </a:p>
          <a:p>
            <a:pPr marL="139700" indent="0">
              <a:buNone/>
            </a:pPr>
            <a:r>
              <a:rPr lang="en-US" dirty="0"/>
              <a:t>namespace ConsoleApp2</a:t>
            </a:r>
          </a:p>
          <a:p>
            <a:pPr marL="139700" indent="0">
              <a:buNone/>
            </a:pPr>
            <a:r>
              <a:rPr lang="en-US" dirty="0"/>
              <a:t>{</a:t>
            </a:r>
          </a:p>
          <a:p>
            <a:pPr marL="139700" indent="0">
              <a:buNone/>
            </a:pPr>
            <a:r>
              <a:rPr lang="en-US" dirty="0"/>
              <a:t>    class Program</a:t>
            </a:r>
          </a:p>
          <a:p>
            <a:pPr marL="139700" indent="0">
              <a:buNone/>
            </a:pPr>
            <a:r>
              <a:rPr lang="en-US" dirty="0"/>
              <a:t>    {</a:t>
            </a:r>
          </a:p>
          <a:p>
            <a:pPr marL="139700" indent="0">
              <a:buNone/>
            </a:pPr>
            <a:r>
              <a:rPr lang="en-US" dirty="0"/>
              <a:t>        static void Main1(string[] </a:t>
            </a:r>
            <a:r>
              <a:rPr lang="en-US" dirty="0" err="1"/>
              <a:t>args</a:t>
            </a:r>
            <a:r>
              <a:rPr lang="en-US" dirty="0"/>
              <a:t>)</a:t>
            </a:r>
          </a:p>
          <a:p>
            <a:pPr marL="139700" indent="0">
              <a:buNone/>
            </a:pPr>
            <a:r>
              <a:rPr lang="en-US" dirty="0"/>
              <a:t>        {</a:t>
            </a:r>
          </a:p>
          <a:p>
            <a:pPr marL="139700" indent="0">
              <a:buNone/>
            </a:pPr>
            <a:r>
              <a:rPr lang="en-US" dirty="0"/>
              <a:t>            List&lt;Uri&gt; _</a:t>
            </a:r>
            <a:r>
              <a:rPr lang="en-US" dirty="0" err="1"/>
              <a:t>serverUrls</a:t>
            </a:r>
            <a:r>
              <a:rPr lang="en-US" dirty="0"/>
              <a:t> = new List&lt;Uri&gt;();</a:t>
            </a:r>
          </a:p>
          <a:p>
            <a:pPr marL="139700" indent="0">
              <a:buNone/>
            </a:pPr>
            <a:r>
              <a:rPr lang="en-US" dirty="0"/>
              <a:t>            </a:t>
            </a:r>
            <a:r>
              <a:rPr lang="en-US" dirty="0" err="1"/>
              <a:t>var</a:t>
            </a:r>
            <a:r>
              <a:rPr lang="en-US" dirty="0"/>
              <a:t> </a:t>
            </a:r>
            <a:r>
              <a:rPr lang="en-US" dirty="0" err="1"/>
              <a:t>consulClient</a:t>
            </a:r>
            <a:r>
              <a:rPr lang="en-US" dirty="0"/>
              <a:t> = new </a:t>
            </a:r>
            <a:r>
              <a:rPr lang="en-US" dirty="0" err="1"/>
              <a:t>ConsulClient</a:t>
            </a:r>
            <a:r>
              <a:rPr lang="en-US" dirty="0"/>
              <a:t>(c =&gt; </a:t>
            </a:r>
            <a:r>
              <a:rPr lang="en-US" dirty="0" err="1"/>
              <a:t>c.Address</a:t>
            </a:r>
            <a:r>
              <a:rPr lang="en-US" dirty="0"/>
              <a:t> = new Uri("http://127.0.0.1:8500"));</a:t>
            </a:r>
          </a:p>
          <a:p>
            <a:pPr marL="139700" indent="0">
              <a:buNone/>
            </a:pPr>
            <a:r>
              <a:rPr lang="en-US" dirty="0"/>
              <a:t>            </a:t>
            </a:r>
            <a:r>
              <a:rPr lang="en-US" dirty="0" err="1"/>
              <a:t>var</a:t>
            </a:r>
            <a:r>
              <a:rPr lang="en-US" dirty="0"/>
              <a:t> services = </a:t>
            </a:r>
            <a:r>
              <a:rPr lang="en-US" dirty="0" err="1"/>
              <a:t>consulClient.Agent.Services</a:t>
            </a:r>
            <a:r>
              <a:rPr lang="en-US" dirty="0"/>
              <a:t>().</a:t>
            </a:r>
            <a:r>
              <a:rPr lang="en-US" dirty="0" err="1"/>
              <a:t>Result.Response</a:t>
            </a:r>
            <a:r>
              <a:rPr lang="en-US" dirty="0"/>
              <a:t>;</a:t>
            </a:r>
          </a:p>
          <a:p>
            <a:pPr marL="139700" indent="0">
              <a:buNone/>
            </a:pPr>
            <a:r>
              <a:rPr lang="en-US" dirty="0"/>
              <a:t>            </a:t>
            </a:r>
            <a:r>
              <a:rPr lang="en-US" dirty="0" err="1"/>
              <a:t>foreach</a:t>
            </a:r>
            <a:r>
              <a:rPr lang="en-US" dirty="0"/>
              <a:t> (</a:t>
            </a:r>
            <a:r>
              <a:rPr lang="en-US" dirty="0" err="1"/>
              <a:t>var</a:t>
            </a:r>
            <a:r>
              <a:rPr lang="en-US" dirty="0"/>
              <a:t> service in services)</a:t>
            </a:r>
          </a:p>
          <a:p>
            <a:pPr marL="139700" indent="0">
              <a:buNone/>
            </a:pPr>
            <a:r>
              <a:rPr lang="en-US" dirty="0"/>
              <a:t>            {</a:t>
            </a:r>
          </a:p>
          <a:p>
            <a:pPr marL="139700" indent="0">
              <a:buNone/>
            </a:pPr>
            <a:r>
              <a:rPr lang="en-US" dirty="0"/>
              <a:t>                </a:t>
            </a:r>
            <a:r>
              <a:rPr lang="en-US" dirty="0" err="1"/>
              <a:t>var</a:t>
            </a:r>
            <a:r>
              <a:rPr lang="en-US" dirty="0"/>
              <a:t> </a:t>
            </a:r>
            <a:r>
              <a:rPr lang="en-US" dirty="0" err="1"/>
              <a:t>isSchoolApi</a:t>
            </a:r>
            <a:r>
              <a:rPr lang="en-US" dirty="0"/>
              <a:t> = </a:t>
            </a:r>
            <a:r>
              <a:rPr lang="en-US" dirty="0" err="1"/>
              <a:t>service.Value.Tags.Any</a:t>
            </a:r>
            <a:r>
              <a:rPr lang="en-US" dirty="0"/>
              <a:t>(t =&gt; t == "School") &amp;&amp;</a:t>
            </a:r>
          </a:p>
          <a:p>
            <a:pPr marL="139700" indent="0">
              <a:buNone/>
            </a:pPr>
            <a:r>
              <a:rPr lang="en-US" dirty="0"/>
              <a:t>                                  </a:t>
            </a:r>
            <a:r>
              <a:rPr lang="en-US" dirty="0" err="1"/>
              <a:t>service.Value.Tags.Any</a:t>
            </a:r>
            <a:r>
              <a:rPr lang="en-US" dirty="0"/>
              <a:t>(t =&gt; t == "Students");</a:t>
            </a:r>
          </a:p>
          <a:p>
            <a:pPr marL="139700" indent="0">
              <a:buNone/>
            </a:pPr>
            <a:r>
              <a:rPr lang="en-US" dirty="0"/>
              <a:t>                if (</a:t>
            </a:r>
            <a:r>
              <a:rPr lang="en-US" dirty="0" err="1"/>
              <a:t>isSchoolApi</a:t>
            </a:r>
            <a:r>
              <a:rPr lang="en-US" dirty="0"/>
              <a:t>)</a:t>
            </a:r>
          </a:p>
          <a:p>
            <a:pPr marL="139700" indent="0">
              <a:buNone/>
            </a:pPr>
            <a:r>
              <a:rPr lang="en-US" dirty="0"/>
              <a:t>                {</a:t>
            </a:r>
          </a:p>
          <a:p>
            <a:pPr marL="139700" indent="0">
              <a:buNone/>
            </a:pPr>
            <a:r>
              <a:rPr lang="en-US" dirty="0"/>
              <a:t>                    </a:t>
            </a:r>
            <a:r>
              <a:rPr lang="en-US" dirty="0" err="1"/>
              <a:t>var</a:t>
            </a:r>
            <a:r>
              <a:rPr lang="en-US" dirty="0"/>
              <a:t> </a:t>
            </a:r>
            <a:r>
              <a:rPr lang="en-US" dirty="0" err="1"/>
              <a:t>serviceUri</a:t>
            </a:r>
            <a:r>
              <a:rPr lang="en-US" dirty="0"/>
              <a:t> = new Uri($"{</a:t>
            </a:r>
            <a:r>
              <a:rPr lang="en-US" dirty="0" err="1"/>
              <a:t>service.Value.Address</a:t>
            </a:r>
            <a:r>
              <a:rPr lang="en-US" dirty="0"/>
              <a:t>}:{</a:t>
            </a:r>
            <a:r>
              <a:rPr lang="en-US" dirty="0" err="1"/>
              <a:t>service.Value.Port</a:t>
            </a:r>
            <a:r>
              <a:rPr lang="en-US" dirty="0"/>
              <a:t>}");</a:t>
            </a:r>
          </a:p>
          <a:p>
            <a:pPr marL="139700" indent="0">
              <a:buNone/>
            </a:pPr>
            <a:r>
              <a:rPr lang="en-US" dirty="0"/>
              <a:t>                    _</a:t>
            </a:r>
            <a:r>
              <a:rPr lang="en-US" dirty="0" err="1"/>
              <a:t>serverUrls.Add</a:t>
            </a:r>
            <a:r>
              <a:rPr lang="en-US" dirty="0"/>
              <a:t>(</a:t>
            </a:r>
            <a:r>
              <a:rPr lang="en-US" dirty="0" err="1"/>
              <a:t>serviceUri</a:t>
            </a:r>
            <a:r>
              <a:rPr lang="en-US" dirty="0"/>
              <a:t>);</a:t>
            </a:r>
          </a:p>
          <a:p>
            <a:pPr marL="139700" indent="0">
              <a:buNone/>
            </a:pPr>
            <a:r>
              <a:rPr lang="en-US" dirty="0"/>
              <a:t>                }</a:t>
            </a:r>
          </a:p>
          <a:p>
            <a:pPr marL="139700" indent="0">
              <a:buNone/>
            </a:pPr>
            <a:r>
              <a:rPr lang="en-US" dirty="0"/>
              <a:t>            }</a:t>
            </a:r>
          </a:p>
          <a:p>
            <a:pPr marL="139700" indent="0">
              <a:buNone/>
            </a:pPr>
            <a:r>
              <a:rPr lang="en-US" dirty="0"/>
              <a:t>        }</a:t>
            </a:r>
          </a:p>
          <a:p>
            <a:pPr marL="139700" indent="0">
              <a:buNone/>
            </a:pPr>
            <a:endParaRPr lang="en-US" dirty="0"/>
          </a:p>
          <a:p>
            <a:pPr marL="139700" indent="0">
              <a:buNone/>
            </a:pPr>
            <a:r>
              <a:rPr lang="en-US" dirty="0"/>
              <a:t>        static void Main2(string[] </a:t>
            </a:r>
            <a:r>
              <a:rPr lang="en-US" dirty="0" err="1"/>
              <a:t>args</a:t>
            </a:r>
            <a:r>
              <a:rPr lang="en-US" dirty="0"/>
              <a:t>)</a:t>
            </a:r>
          </a:p>
          <a:p>
            <a:pPr marL="139700" indent="0">
              <a:buNone/>
            </a:pPr>
            <a:r>
              <a:rPr lang="en-US" dirty="0"/>
              <a:t>        {</a:t>
            </a:r>
          </a:p>
          <a:p>
            <a:pPr marL="139700" indent="0">
              <a:buNone/>
            </a:pPr>
            <a:r>
              <a:rPr lang="en-US" dirty="0"/>
              <a:t>            List&lt;Uri&gt; _</a:t>
            </a:r>
            <a:r>
              <a:rPr lang="en-US" dirty="0" err="1"/>
              <a:t>serverUrls</a:t>
            </a:r>
            <a:r>
              <a:rPr lang="en-US" dirty="0"/>
              <a:t> = new List&lt;Uri&gt;();</a:t>
            </a:r>
          </a:p>
          <a:p>
            <a:pPr marL="139700" indent="0">
              <a:buNone/>
            </a:pPr>
            <a:r>
              <a:rPr lang="en-US" dirty="0"/>
              <a:t>            </a:t>
            </a:r>
            <a:r>
              <a:rPr lang="en-US" dirty="0" err="1"/>
              <a:t>var</a:t>
            </a:r>
            <a:r>
              <a:rPr lang="en-US" dirty="0"/>
              <a:t> </a:t>
            </a:r>
            <a:r>
              <a:rPr lang="en-US" dirty="0" err="1"/>
              <a:t>consulClient</a:t>
            </a:r>
            <a:r>
              <a:rPr lang="en-US" dirty="0"/>
              <a:t> = new </a:t>
            </a:r>
            <a:r>
              <a:rPr lang="en-US" dirty="0" err="1"/>
              <a:t>ConsulClient</a:t>
            </a:r>
            <a:r>
              <a:rPr lang="en-US" dirty="0"/>
              <a:t>(c =&gt; </a:t>
            </a:r>
            <a:r>
              <a:rPr lang="en-US" dirty="0" err="1"/>
              <a:t>c.Address</a:t>
            </a:r>
            <a:r>
              <a:rPr lang="en-US" dirty="0"/>
              <a:t> = new Uri("http://127.0.0.1:8500"));</a:t>
            </a:r>
          </a:p>
          <a:p>
            <a:pPr marL="139700" indent="0">
              <a:buNone/>
            </a:pPr>
            <a:endParaRPr lang="en-US" dirty="0"/>
          </a:p>
          <a:p>
            <a:pPr marL="139700" indent="0">
              <a:buNone/>
            </a:pPr>
            <a:r>
              <a:rPr lang="en-US" dirty="0"/>
              <a:t>            </a:t>
            </a:r>
            <a:r>
              <a:rPr lang="en-US" dirty="0" err="1"/>
              <a:t>var</a:t>
            </a:r>
            <a:r>
              <a:rPr lang="en-US" dirty="0"/>
              <a:t> instances = </a:t>
            </a:r>
            <a:r>
              <a:rPr lang="en-US" dirty="0" err="1"/>
              <a:t>consulClient.Health.Service</a:t>
            </a:r>
            <a:r>
              <a:rPr lang="en-US" dirty="0"/>
              <a:t>("</a:t>
            </a:r>
            <a:r>
              <a:rPr lang="en-US" dirty="0" err="1"/>
              <a:t>orders_api</a:t>
            </a:r>
            <a:r>
              <a:rPr lang="en-US" dirty="0"/>
              <a:t>").</a:t>
            </a:r>
            <a:r>
              <a:rPr lang="en-US" dirty="0" err="1"/>
              <a:t>Result.Response</a:t>
            </a:r>
            <a:r>
              <a:rPr lang="en-US" dirty="0"/>
              <a:t>;</a:t>
            </a:r>
          </a:p>
          <a:p>
            <a:pPr marL="139700" indent="0">
              <a:buNone/>
            </a:pPr>
            <a:endParaRPr lang="en-US" dirty="0"/>
          </a:p>
          <a:p>
            <a:pPr marL="139700" indent="0">
              <a:buNone/>
            </a:pPr>
            <a:r>
              <a:rPr lang="en-US" dirty="0"/>
              <a:t>            if (</a:t>
            </a:r>
            <a:r>
              <a:rPr lang="en-US" dirty="0" err="1"/>
              <a:t>instances.Count</a:t>
            </a:r>
            <a:r>
              <a:rPr lang="en-US" dirty="0"/>
              <a:t>() == 0)</a:t>
            </a:r>
          </a:p>
          <a:p>
            <a:pPr marL="139700" indent="0">
              <a:buNone/>
            </a:pPr>
            <a:r>
              <a:rPr lang="en-US" dirty="0"/>
              <a:t>            {</a:t>
            </a:r>
          </a:p>
          <a:p>
            <a:pPr marL="139700" indent="0">
              <a:buNone/>
            </a:pPr>
            <a:r>
              <a:rPr lang="en-US" dirty="0"/>
              <a:t>                // no service instance found</a:t>
            </a:r>
          </a:p>
          <a:p>
            <a:pPr marL="139700" indent="0">
              <a:buNone/>
            </a:pPr>
            <a:r>
              <a:rPr lang="en-US" dirty="0"/>
              <a:t>            }</a:t>
            </a:r>
          </a:p>
          <a:p>
            <a:pPr marL="139700" indent="0">
              <a:buNone/>
            </a:pPr>
            <a:r>
              <a:rPr lang="en-US" dirty="0"/>
              <a:t>            else</a:t>
            </a:r>
          </a:p>
          <a:p>
            <a:pPr marL="139700" indent="0">
              <a:buNone/>
            </a:pPr>
            <a:r>
              <a:rPr lang="en-US" dirty="0"/>
              <a:t>            {</a:t>
            </a:r>
          </a:p>
          <a:p>
            <a:pPr marL="139700" indent="0">
              <a:buNone/>
            </a:pPr>
            <a:r>
              <a:rPr lang="en-US" dirty="0"/>
              <a:t>                </a:t>
            </a:r>
            <a:r>
              <a:rPr lang="en-US" dirty="0" err="1"/>
              <a:t>var</a:t>
            </a:r>
            <a:r>
              <a:rPr lang="en-US" dirty="0"/>
              <a:t> </a:t>
            </a:r>
            <a:r>
              <a:rPr lang="en-US" dirty="0" err="1"/>
              <a:t>available_instances</a:t>
            </a:r>
            <a:r>
              <a:rPr lang="en-US" dirty="0"/>
              <a:t> = (</a:t>
            </a:r>
          </a:p>
          <a:p>
            <a:pPr marL="139700" indent="0">
              <a:buNone/>
            </a:pPr>
            <a:r>
              <a:rPr lang="en-US" dirty="0"/>
              <a:t>                    from </a:t>
            </a:r>
            <a:r>
              <a:rPr lang="en-US" dirty="0" err="1"/>
              <a:t>api</a:t>
            </a:r>
            <a:r>
              <a:rPr lang="en-US" dirty="0"/>
              <a:t> in instances</a:t>
            </a:r>
          </a:p>
          <a:p>
            <a:pPr marL="139700" indent="0">
              <a:buNone/>
            </a:pPr>
            <a:r>
              <a:rPr lang="en-US" dirty="0"/>
              <a:t>                    where </a:t>
            </a:r>
            <a:r>
              <a:rPr lang="en-US" dirty="0" err="1"/>
              <a:t>api.Checks.AggregatedStatus</a:t>
            </a:r>
            <a:r>
              <a:rPr lang="en-US" dirty="0"/>
              <a:t>().Status == "passing" &amp;&amp; </a:t>
            </a:r>
            <a:r>
              <a:rPr lang="en-US" dirty="0" err="1"/>
              <a:t>api.Service.Tags.Contains</a:t>
            </a:r>
            <a:r>
              <a:rPr lang="en-US" dirty="0"/>
              <a:t>("STD")</a:t>
            </a:r>
          </a:p>
          <a:p>
            <a:pPr marL="139700" indent="0">
              <a:buNone/>
            </a:pPr>
            <a:r>
              <a:rPr lang="en-US" dirty="0"/>
              <a:t>                    select </a:t>
            </a:r>
            <a:r>
              <a:rPr lang="en-US" dirty="0" err="1"/>
              <a:t>api</a:t>
            </a:r>
            <a:r>
              <a:rPr lang="en-US" dirty="0"/>
              <a:t>);</a:t>
            </a:r>
          </a:p>
          <a:p>
            <a:pPr marL="139700" indent="0">
              <a:buNone/>
            </a:pPr>
            <a:endParaRPr lang="en-US" dirty="0"/>
          </a:p>
          <a:p>
            <a:pPr marL="139700" indent="0">
              <a:buNone/>
            </a:pPr>
            <a:r>
              <a:rPr lang="en-US" dirty="0"/>
              <a:t>                // TODO: </a:t>
            </a:r>
            <a:r>
              <a:rPr lang="zh-TW" altLang="en-US" dirty="0"/>
              <a:t>擇一呼叫</a:t>
            </a:r>
          </a:p>
          <a:p>
            <a:pPr marL="139700" indent="0">
              <a:buNone/>
            </a:pPr>
            <a:r>
              <a:rPr lang="zh-TW" altLang="en-US" dirty="0"/>
              <a:t>            </a:t>
            </a:r>
            <a:r>
              <a:rPr lang="en-US" altLang="zh-TW" dirty="0"/>
              <a:t>}</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            </a:t>
            </a:r>
            <a:r>
              <a:rPr lang="en-US" dirty="0" err="1"/>
              <a:t>var</a:t>
            </a:r>
            <a:r>
              <a:rPr lang="en-US" dirty="0"/>
              <a:t> services = </a:t>
            </a:r>
            <a:r>
              <a:rPr lang="en-US" dirty="0" err="1"/>
              <a:t>consulClient.Agent.Services</a:t>
            </a:r>
            <a:r>
              <a:rPr lang="en-US" dirty="0"/>
              <a:t>().</a:t>
            </a:r>
            <a:r>
              <a:rPr lang="en-US" dirty="0" err="1"/>
              <a:t>Result.Response</a:t>
            </a:r>
            <a:r>
              <a:rPr lang="en-US" dirty="0"/>
              <a:t>;</a:t>
            </a:r>
          </a:p>
          <a:p>
            <a:pPr marL="139700" indent="0">
              <a:buNone/>
            </a:pPr>
            <a:endParaRPr lang="en-US" dirty="0"/>
          </a:p>
          <a:p>
            <a:pPr marL="139700" indent="0">
              <a:buNone/>
            </a:pPr>
            <a:r>
              <a:rPr lang="en-US" dirty="0"/>
              <a:t>            </a:t>
            </a:r>
            <a:r>
              <a:rPr lang="en-US" dirty="0" err="1"/>
              <a:t>foreach</a:t>
            </a:r>
            <a:r>
              <a:rPr lang="en-US" dirty="0"/>
              <a:t>(</a:t>
            </a:r>
            <a:r>
              <a:rPr lang="en-US" dirty="0" err="1"/>
              <a:t>var</a:t>
            </a:r>
            <a:r>
              <a:rPr lang="en-US" dirty="0"/>
              <a:t> service in (from </a:t>
            </a:r>
            <a:r>
              <a:rPr lang="en-US" dirty="0" err="1"/>
              <a:t>api</a:t>
            </a:r>
            <a:r>
              <a:rPr lang="en-US" dirty="0"/>
              <a:t> in services where </a:t>
            </a:r>
            <a:r>
              <a:rPr lang="en-US" dirty="0" err="1"/>
              <a:t>api.Value.Tags.Contains</a:t>
            </a:r>
            <a:r>
              <a:rPr lang="en-US" dirty="0"/>
              <a:t>("green") select </a:t>
            </a:r>
            <a:r>
              <a:rPr lang="en-US" dirty="0" err="1"/>
              <a:t>api</a:t>
            </a:r>
            <a:r>
              <a:rPr lang="en-US" dirty="0"/>
              <a:t>))</a:t>
            </a:r>
          </a:p>
          <a:p>
            <a:pPr marL="139700" indent="0">
              <a:buNone/>
            </a:pPr>
            <a:r>
              <a:rPr lang="en-US" dirty="0"/>
              <a:t>            {</a:t>
            </a:r>
          </a:p>
          <a:p>
            <a:pPr marL="139700" indent="0">
              <a:buNone/>
            </a:pPr>
            <a:r>
              <a:rPr lang="en-US" dirty="0"/>
              <a:t>                </a:t>
            </a:r>
            <a:r>
              <a:rPr lang="en-US" dirty="0" err="1"/>
              <a:t>var</a:t>
            </a:r>
            <a:r>
              <a:rPr lang="en-US" dirty="0"/>
              <a:t> </a:t>
            </a:r>
            <a:r>
              <a:rPr lang="en-US" dirty="0" err="1"/>
              <a:t>serviceUri</a:t>
            </a:r>
            <a:r>
              <a:rPr lang="en-US" dirty="0"/>
              <a:t> = new Uri($"{</a:t>
            </a:r>
            <a:r>
              <a:rPr lang="en-US" dirty="0" err="1"/>
              <a:t>service.Value.Address</a:t>
            </a:r>
            <a:r>
              <a:rPr lang="en-US" dirty="0"/>
              <a:t>}:{</a:t>
            </a:r>
            <a:r>
              <a:rPr lang="en-US" dirty="0" err="1"/>
              <a:t>service.Value.Port</a:t>
            </a:r>
            <a:r>
              <a:rPr lang="en-US" dirty="0"/>
              <a:t>}");</a:t>
            </a:r>
          </a:p>
          <a:p>
            <a:pPr marL="139700" indent="0">
              <a:buNone/>
            </a:pPr>
            <a:r>
              <a:rPr lang="en-US" dirty="0"/>
              <a:t>                _</a:t>
            </a:r>
            <a:r>
              <a:rPr lang="en-US" dirty="0" err="1"/>
              <a:t>serverUrls.Add</a:t>
            </a:r>
            <a:r>
              <a:rPr lang="en-US" dirty="0"/>
              <a:t>(</a:t>
            </a:r>
            <a:r>
              <a:rPr lang="en-US" dirty="0" err="1"/>
              <a:t>serviceUri</a:t>
            </a:r>
            <a:r>
              <a:rPr lang="en-US" dirty="0"/>
              <a:t>);</a:t>
            </a:r>
          </a:p>
          <a:p>
            <a:pPr marL="139700" indent="0">
              <a:buNone/>
            </a:pPr>
            <a:r>
              <a:rPr lang="en-US" dirty="0"/>
              <a:t>            }</a:t>
            </a:r>
          </a:p>
          <a:p>
            <a:pPr marL="139700" indent="0">
              <a:buNone/>
            </a:pPr>
            <a:endParaRPr lang="en-US" dirty="0"/>
          </a:p>
          <a:p>
            <a:pPr marL="139700" indent="0">
              <a:buNone/>
            </a:pPr>
            <a:r>
              <a:rPr lang="en-US" dirty="0"/>
              <a:t>            // TODO: call </a:t>
            </a:r>
            <a:r>
              <a:rPr lang="en-US" dirty="0" err="1"/>
              <a:t>api</a:t>
            </a:r>
            <a:r>
              <a:rPr lang="en-US" dirty="0"/>
              <a:t> in {_</a:t>
            </a:r>
            <a:r>
              <a:rPr lang="en-US" dirty="0" err="1"/>
              <a:t>serverUrls</a:t>
            </a:r>
            <a:r>
              <a:rPr lang="en-US" dirty="0"/>
              <a:t>}.</a:t>
            </a:r>
          </a:p>
          <a:p>
            <a:pPr marL="139700" indent="0">
              <a:buNone/>
            </a:pPr>
            <a:r>
              <a:rPr lang="en-US" dirty="0"/>
              <a:t>        }</a:t>
            </a:r>
          </a:p>
          <a:p>
            <a:pPr marL="139700" indent="0">
              <a:buNone/>
            </a:pPr>
            <a:r>
              <a:rPr lang="en-US" dirty="0"/>
              <a:t>    }</a:t>
            </a:r>
          </a:p>
          <a:p>
            <a:pPr marL="139700" indent="0">
              <a:buNone/>
            </a:pPr>
            <a:r>
              <a:rPr lang="en-US" dirty="0"/>
              <a:t>}</a:t>
            </a:r>
          </a:p>
          <a:p>
            <a:pPr marL="139700" indent="0">
              <a:buNone/>
            </a:pPr>
            <a:endParaRPr lang="en-US" dirty="0"/>
          </a:p>
        </p:txBody>
      </p:sp>
    </p:spTree>
    <p:extLst>
      <p:ext uri="{BB962C8B-B14F-4D97-AF65-F5344CB8AC3E}">
        <p14:creationId xmlns:p14="http://schemas.microsoft.com/office/powerpoint/2010/main" val="3531006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Service Discovery </a:t>
            </a:r>
            <a:r>
              <a:rPr lang="zh-TW" altLang="en-US" dirty="0"/>
              <a:t>是微服務用的 </a:t>
            </a:r>
            <a:r>
              <a:rPr lang="en-US" altLang="zh-TW" dirty="0"/>
              <a:t>DNS</a:t>
            </a:r>
            <a:r>
              <a:rPr lang="zh-TW" altLang="en-US" dirty="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819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59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第一步份基本的架構，看來 </a:t>
            </a:r>
            <a:r>
              <a:rPr lang="en-US" altLang="zh-TW" dirty="0"/>
              <a:t>server</a:t>
            </a:r>
            <a:r>
              <a:rPr lang="zh-TW" altLang="en-US" dirty="0"/>
              <a:t> </a:t>
            </a:r>
            <a:r>
              <a:rPr lang="en-US" altLang="zh-TW" dirty="0"/>
              <a:t>side</a:t>
            </a:r>
            <a:r>
              <a:rPr lang="zh-TW" altLang="en-US" dirty="0"/>
              <a:t> </a:t>
            </a:r>
            <a:r>
              <a:rPr lang="en-US" altLang="zh-TW" dirty="0"/>
              <a:t>discovery</a:t>
            </a:r>
            <a:r>
              <a:rPr lang="zh-TW" altLang="en-US" dirty="0"/>
              <a:t> </a:t>
            </a:r>
            <a:r>
              <a:rPr lang="en-US" altLang="zh-TW" dirty="0"/>
              <a:t>pattern</a:t>
            </a:r>
            <a:r>
              <a:rPr lang="zh-TW" altLang="en-US" dirty="0"/>
              <a:t> 似乎是較理想可靠的方案。進階的部分我們來看看那些場景讓你必須認真考慮 </a:t>
            </a:r>
            <a:r>
              <a:rPr lang="en-US" altLang="zh-TW" dirty="0"/>
              <a:t>client</a:t>
            </a:r>
            <a:r>
              <a:rPr lang="zh-TW" altLang="en-US" dirty="0"/>
              <a:t> </a:t>
            </a:r>
            <a:r>
              <a:rPr lang="en-US" altLang="zh-TW" dirty="0"/>
              <a:t>side</a:t>
            </a:r>
            <a:r>
              <a:rPr lang="zh-TW" altLang="en-US" dirty="0"/>
              <a:t> </a:t>
            </a:r>
            <a:r>
              <a:rPr lang="en-US" altLang="zh-TW" dirty="0"/>
              <a:t>discovery</a:t>
            </a:r>
            <a:r>
              <a:rPr lang="zh-TW" altLang="en-US" dirty="0"/>
              <a:t> </a:t>
            </a:r>
            <a:r>
              <a:rPr lang="en-US" altLang="zh-TW" dirty="0"/>
              <a:t>pattern</a:t>
            </a:r>
            <a:r>
              <a:rPr lang="zh-TW" altLang="en-US" dirty="0"/>
              <a:t> </a:t>
            </a:r>
            <a:r>
              <a:rPr lang="en-US" altLang="zh-TW" dirty="0"/>
              <a:t>..</a:t>
            </a:r>
          </a:p>
          <a:p>
            <a:pPr marL="139700" indent="0">
              <a:buNone/>
            </a:pPr>
            <a:r>
              <a:rPr lang="en-US" altLang="zh-TW" dirty="0"/>
              <a:t>91APP </a:t>
            </a:r>
            <a:r>
              <a:rPr lang="zh-TW" altLang="en-US" dirty="0"/>
              <a:t>經營跨國、跨境、電商及新零售</a:t>
            </a:r>
            <a:r>
              <a:rPr lang="en-US" altLang="zh-TW" dirty="0"/>
              <a:t>OMO</a:t>
            </a:r>
            <a:r>
              <a:rPr lang="zh-TW" altLang="en-US" dirty="0"/>
              <a:t>的 </a:t>
            </a:r>
            <a:r>
              <a:rPr lang="en-US" altLang="zh-TW" dirty="0"/>
              <a:t>SaaS</a:t>
            </a:r>
            <a:r>
              <a:rPr lang="zh-TW" altLang="en-US" dirty="0"/>
              <a:t> 解決方案服務商。我們面臨到各種 </a:t>
            </a:r>
            <a:r>
              <a:rPr lang="en-US" altLang="zh-TW" dirty="0"/>
              <a:t>“</a:t>
            </a:r>
            <a:r>
              <a:rPr lang="zh-TW" altLang="en-US" dirty="0"/>
              <a:t>同樣的服務</a:t>
            </a:r>
            <a:r>
              <a:rPr lang="en-US" altLang="zh-TW" dirty="0"/>
              <a:t>”</a:t>
            </a:r>
            <a:r>
              <a:rPr lang="zh-TW" altLang="en-US" dirty="0"/>
              <a:t>，但是必須有不同的 </a:t>
            </a:r>
            <a:r>
              <a:rPr lang="en-US" altLang="zh-TW" dirty="0" err="1"/>
              <a:t>redir</a:t>
            </a:r>
            <a:r>
              <a:rPr lang="zh-TW" altLang="en-US" dirty="0"/>
              <a:t> </a:t>
            </a:r>
            <a:r>
              <a:rPr lang="en-US" altLang="zh-TW" dirty="0"/>
              <a:t>policy</a:t>
            </a:r>
            <a:r>
              <a:rPr lang="zh-TW" altLang="en-US" dirty="0"/>
              <a:t> 問題。例如</a:t>
            </a:r>
            <a:r>
              <a:rPr lang="en-US" altLang="zh-TW" dirty="0"/>
              <a:t>:</a:t>
            </a:r>
          </a:p>
          <a:p>
            <a:pPr marL="139700" indent="0">
              <a:buNone/>
            </a:pPr>
            <a:endParaRPr lang="en-US" altLang="zh-TW" dirty="0"/>
          </a:p>
          <a:p>
            <a:pPr marL="368300" indent="-228600">
              <a:buAutoNum type="arabicPeriod"/>
            </a:pPr>
            <a:r>
              <a:rPr lang="zh-TW" altLang="en-US" dirty="0"/>
              <a:t>隔離；</a:t>
            </a:r>
            <a:r>
              <a:rPr lang="en-US" altLang="zh-TW" dirty="0"/>
              <a:t>50</a:t>
            </a:r>
            <a:r>
              <a:rPr lang="zh-TW" altLang="en-US" dirty="0"/>
              <a:t>台購物車結帳時，必須對後端的訂單系統有大量的 </a:t>
            </a:r>
            <a:r>
              <a:rPr lang="en-US" altLang="zh-TW" dirty="0"/>
              <a:t>request (</a:t>
            </a:r>
            <a:r>
              <a:rPr lang="zh-TW" altLang="en-US" dirty="0"/>
              <a:t>假設這是最吃資源的環節</a:t>
            </a:r>
            <a:r>
              <a:rPr lang="en-US" altLang="zh-TW" dirty="0"/>
              <a:t>)</a:t>
            </a:r>
            <a:r>
              <a:rPr lang="zh-TW" altLang="en-US" dirty="0"/>
              <a:t>；須確保某些客戶在後端有獨立的運算資源 </a:t>
            </a:r>
            <a:r>
              <a:rPr lang="en-US" altLang="zh-TW" dirty="0"/>
              <a:t>(SLA</a:t>
            </a:r>
            <a:r>
              <a:rPr lang="zh-TW" altLang="en-US" dirty="0"/>
              <a:t>保證、實體隔離、</a:t>
            </a:r>
            <a:r>
              <a:rPr lang="en-US" altLang="zh-TW" dirty="0"/>
              <a:t>DDOS</a:t>
            </a:r>
            <a:r>
              <a:rPr lang="zh-TW" altLang="en-US" dirty="0"/>
              <a:t>影響範圍隔離等等</a:t>
            </a:r>
            <a:r>
              <a:rPr lang="en-US" altLang="zh-TW" dirty="0"/>
              <a:t>)</a:t>
            </a:r>
            <a:r>
              <a:rPr lang="zh-TW" altLang="en-US" dirty="0"/>
              <a:t>。標準化的 </a:t>
            </a:r>
            <a:r>
              <a:rPr lang="en-US" altLang="zh-TW" dirty="0"/>
              <a:t>ELB</a:t>
            </a:r>
            <a:r>
              <a:rPr lang="zh-TW" altLang="en-US" dirty="0"/>
              <a:t> 無法做出這樣的區隔。</a:t>
            </a:r>
            <a:endParaRPr lang="en-US" altLang="zh-TW" dirty="0"/>
          </a:p>
          <a:p>
            <a:pPr marL="368300" indent="-228600">
              <a:buAutoNum type="arabicPeriod"/>
            </a:pPr>
            <a:r>
              <a:rPr lang="zh-TW" altLang="en-US" dirty="0"/>
              <a:t>維度</a:t>
            </a:r>
            <a:r>
              <a:rPr lang="en-US" altLang="zh-TW" dirty="0"/>
              <a:t>:</a:t>
            </a:r>
            <a:r>
              <a:rPr lang="zh-TW" altLang="en-US" dirty="0"/>
              <a:t> 客戶</a:t>
            </a:r>
            <a:r>
              <a:rPr lang="en-US" altLang="zh-TW" dirty="0"/>
              <a:t>(SHOP)</a:t>
            </a:r>
            <a:r>
              <a:rPr lang="zh-TW" altLang="en-US" dirty="0"/>
              <a:t>、市場</a:t>
            </a:r>
            <a:r>
              <a:rPr lang="en-US" altLang="zh-TW" dirty="0"/>
              <a:t>(</a:t>
            </a:r>
            <a:r>
              <a:rPr lang="zh-TW" altLang="en-US" dirty="0"/>
              <a:t>國家</a:t>
            </a:r>
            <a:r>
              <a:rPr lang="en-US" altLang="zh-TW" dirty="0"/>
              <a:t>)</a:t>
            </a:r>
            <a:r>
              <a:rPr lang="zh-TW" altLang="en-US" dirty="0"/>
              <a:t>、地理區域</a:t>
            </a:r>
            <a:r>
              <a:rPr lang="en-US" altLang="zh-TW" dirty="0"/>
              <a:t>(</a:t>
            </a:r>
            <a:r>
              <a:rPr lang="zh-TW" altLang="en-US" dirty="0"/>
              <a:t>時區、洲</a:t>
            </a:r>
            <a:r>
              <a:rPr lang="en-US" altLang="zh-TW" dirty="0"/>
              <a:t>)</a:t>
            </a:r>
            <a:r>
              <a:rPr lang="zh-TW" altLang="en-US" dirty="0"/>
              <a:t>、資料中心</a:t>
            </a:r>
            <a:r>
              <a:rPr lang="en-US" altLang="zh-TW" dirty="0"/>
              <a:t>(JP</a:t>
            </a:r>
            <a:r>
              <a:rPr lang="zh-TW" altLang="en-US" dirty="0"/>
              <a:t>、</a:t>
            </a:r>
            <a:r>
              <a:rPr lang="en-US" altLang="zh-TW" dirty="0"/>
              <a:t>SG</a:t>
            </a:r>
            <a:r>
              <a:rPr lang="zh-TW" altLang="en-US" dirty="0"/>
              <a:t>、</a:t>
            </a:r>
            <a:r>
              <a:rPr lang="en-US" altLang="zh-TW" dirty="0"/>
              <a:t>US)</a:t>
            </a:r>
            <a:r>
              <a:rPr lang="zh-TW" altLang="en-US" dirty="0"/>
              <a:t>、訂閱</a:t>
            </a:r>
            <a:r>
              <a:rPr lang="en-US" altLang="zh-TW" dirty="0"/>
              <a:t>(</a:t>
            </a:r>
            <a:r>
              <a:rPr lang="zh-TW" altLang="en-US" dirty="0"/>
              <a:t>層級</a:t>
            </a:r>
            <a:r>
              <a:rPr lang="en-US" altLang="zh-TW" dirty="0"/>
              <a:t>)…</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Data Center / Region / Availability Zone -&gt; </a:t>
            </a:r>
            <a:r>
              <a:rPr lang="zh-TW" altLang="en-US" dirty="0"/>
              <a:t>物理上的區隔</a:t>
            </a:r>
            <a:endParaRPr lang="en-US" altLang="zh-TW" dirty="0"/>
          </a:p>
          <a:p>
            <a:pPr marL="139700" indent="0">
              <a:buNone/>
            </a:pPr>
            <a:r>
              <a:rPr lang="en-US" altLang="zh-TW" dirty="0"/>
              <a:t>Country / Market -&gt; </a:t>
            </a:r>
            <a:r>
              <a:rPr lang="zh-TW" altLang="en-US" dirty="0"/>
              <a:t>業務上的區隔</a:t>
            </a:r>
            <a:endParaRPr lang="en-US" altLang="zh-TW" dirty="0"/>
          </a:p>
          <a:p>
            <a:pPr marL="139700" indent="0">
              <a:buNone/>
            </a:pPr>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pPr marL="139700" indent="0">
              <a:buNone/>
            </a:pPr>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a:t>Slack</a:t>
            </a:r>
            <a:r>
              <a:rPr lang="en-US" baseline="0" dirty="0"/>
              <a:t> </a:t>
            </a:r>
            <a:r>
              <a:rPr lang="zh-TW" altLang="en-US" baseline="0" dirty="0"/>
              <a:t>的服務，為 </a:t>
            </a:r>
            <a:r>
              <a:rPr lang="en-US" altLang="zh-TW" baseline="0" dirty="0"/>
              <a:t>PLUS</a:t>
            </a:r>
            <a:r>
              <a:rPr lang="zh-TW" altLang="en-US" baseline="0" dirty="0"/>
              <a:t> 的客戶提供較高的 </a:t>
            </a:r>
            <a:r>
              <a:rPr lang="en-US" altLang="zh-TW" baseline="0" dirty="0"/>
              <a:t>SLA</a:t>
            </a:r>
            <a:r>
              <a:rPr lang="zh-TW" altLang="en-US" baseline="0" dirty="0"/>
              <a:t>。</a:t>
            </a:r>
            <a:r>
              <a:rPr lang="en-US" altLang="zh-TW" baseline="0" dirty="0"/>
              <a:t>SLA</a:t>
            </a:r>
            <a:r>
              <a:rPr lang="zh-TW" altLang="en-US" baseline="0" dirty="0"/>
              <a:t> 是要花錢的，如何替不同等級的客戶提供不同的 </a:t>
            </a:r>
            <a:r>
              <a:rPr lang="en-US" altLang="zh-TW" baseline="0" dirty="0"/>
              <a:t>SLA</a:t>
            </a:r>
            <a:r>
              <a:rPr lang="zh-TW" altLang="en-US" baseline="0" dirty="0"/>
              <a:t> </a:t>
            </a:r>
            <a:r>
              <a:rPr lang="en-US" altLang="zh-TW" baseline="0" dirty="0"/>
              <a:t>?</a:t>
            </a:r>
          </a:p>
          <a:p>
            <a:pPr marL="139700" indent="0">
              <a:buNone/>
            </a:pPr>
            <a:endParaRPr lang="en-US" baseline="0" dirty="0"/>
          </a:p>
          <a:p>
            <a:pPr marL="139700" indent="0">
              <a:buNone/>
            </a:pPr>
            <a:r>
              <a:rPr lang="zh-TW" altLang="en-US" baseline="0" dirty="0"/>
              <a:t>可能有兩類做法，之一是當 </a:t>
            </a:r>
            <a:r>
              <a:rPr lang="en-US" altLang="zh-TW" baseline="0" dirty="0"/>
              <a:t>SLA</a:t>
            </a:r>
            <a:r>
              <a:rPr lang="zh-TW" altLang="en-US" baseline="0" dirty="0"/>
              <a:t> 未達標準時，只有 </a:t>
            </a:r>
            <a:r>
              <a:rPr lang="en-US" altLang="zh-TW" baseline="0" dirty="0"/>
              <a:t>PLUS</a:t>
            </a:r>
            <a:r>
              <a:rPr lang="zh-TW" altLang="en-US" baseline="0" dirty="0"/>
              <a:t> 客戶可以得到補償 </a:t>
            </a:r>
            <a:r>
              <a:rPr lang="en-US" altLang="zh-TW" baseline="0" dirty="0"/>
              <a:t>=&gt;</a:t>
            </a:r>
            <a:r>
              <a:rPr lang="zh-TW" altLang="en-US" baseline="0" dirty="0"/>
              <a:t> 服務不同，系統相同</a:t>
            </a:r>
            <a:endParaRPr lang="en-US" altLang="zh-TW" baseline="0" dirty="0"/>
          </a:p>
          <a:p>
            <a:pPr marL="139700" indent="0">
              <a:buNone/>
            </a:pPr>
            <a:r>
              <a:rPr lang="zh-TW" altLang="en-US" baseline="0" dirty="0"/>
              <a:t>另一是針對 </a:t>
            </a:r>
            <a:r>
              <a:rPr lang="en-US" altLang="zh-TW" baseline="0" dirty="0"/>
              <a:t>PLUS </a:t>
            </a:r>
            <a:r>
              <a:rPr lang="zh-TW" altLang="en-US" baseline="0" dirty="0"/>
              <a:t>客戶，有專屬的 </a:t>
            </a:r>
            <a:r>
              <a:rPr lang="en-US" altLang="zh-TW" baseline="0" dirty="0"/>
              <a:t>SERVER</a:t>
            </a:r>
            <a:r>
              <a:rPr lang="zh-TW" altLang="en-US" baseline="0" dirty="0"/>
              <a:t>，配置較高等級的異地備援等等機制，從架構面就提供較高的 </a:t>
            </a:r>
            <a:r>
              <a:rPr lang="en-US" altLang="zh-TW" baseline="0" dirty="0"/>
              <a:t>SLA</a:t>
            </a:r>
          </a:p>
          <a:p>
            <a:pPr marL="139700" indent="0">
              <a:buNone/>
            </a:pPr>
            <a:endParaRPr lang="en-US" baseline="0" dirty="0"/>
          </a:p>
          <a:p>
            <a:pPr marL="139700" indent="0">
              <a:buNone/>
            </a:pPr>
            <a:r>
              <a:rPr lang="zh-TW" altLang="en-US" baseline="0" dirty="0"/>
              <a:t>另一個案例是 </a:t>
            </a:r>
            <a:r>
              <a:rPr lang="en-US" altLang="zh-TW" baseline="0" dirty="0"/>
              <a:t>Multi-Tenancy, </a:t>
            </a:r>
            <a:r>
              <a:rPr lang="zh-TW" altLang="en-US" baseline="0" dirty="0"/>
              <a:t>部分客戶願意支付較高的費用，換取較高的 </a:t>
            </a:r>
            <a:r>
              <a:rPr lang="en-US" altLang="zh-TW" baseline="0" dirty="0"/>
              <a:t>SLA</a:t>
            </a:r>
            <a:r>
              <a:rPr lang="zh-TW" altLang="en-US" baseline="0" dirty="0"/>
              <a:t>，甚至是獨立的設備或是 </a:t>
            </a:r>
            <a:r>
              <a:rPr lang="en-US" altLang="zh-TW" baseline="0" dirty="0"/>
              <a:t>DB</a:t>
            </a:r>
            <a:r>
              <a:rPr lang="zh-TW" altLang="en-US" baseline="0" dirty="0"/>
              <a:t>。</a:t>
            </a:r>
            <a:r>
              <a:rPr lang="en-US" altLang="zh-TW" baseline="0" dirty="0"/>
              <a:t>SD</a:t>
            </a:r>
            <a:r>
              <a:rPr lang="zh-TW" altLang="en-US" baseline="0" dirty="0"/>
              <a:t> 該如何面對這樣的客戶需求</a:t>
            </a:r>
            <a:r>
              <a:rPr lang="en-US" altLang="zh-TW" baseline="0" dirty="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024365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58908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zh-TW" altLang="en-US" dirty="0"/>
              <a:t>台灣 日本兩地都有資料中心</a:t>
            </a:r>
            <a:endParaRPr lang="en-US" altLang="zh-TW" dirty="0"/>
          </a:p>
          <a:p>
            <a:pPr marL="139700" indent="0">
              <a:buNone/>
            </a:pPr>
            <a:endParaRPr lang="en-US" dirty="0"/>
          </a:p>
          <a:p>
            <a:pPr marL="139700" indent="0">
              <a:buNone/>
            </a:pPr>
            <a:r>
              <a:rPr lang="zh-TW" altLang="en-US" dirty="0"/>
              <a:t>台灣</a:t>
            </a:r>
            <a:r>
              <a:rPr lang="en-US" altLang="zh-TW" dirty="0"/>
              <a:t>DC</a:t>
            </a:r>
            <a:r>
              <a:rPr lang="zh-TW" altLang="en-US" dirty="0"/>
              <a:t> 服務 </a:t>
            </a:r>
            <a:r>
              <a:rPr lang="en-US" altLang="zh-TW" dirty="0"/>
              <a:t>TW</a:t>
            </a:r>
            <a:r>
              <a:rPr lang="zh-TW" altLang="en-US" dirty="0"/>
              <a:t> 及 </a:t>
            </a:r>
            <a:r>
              <a:rPr lang="en-US" altLang="zh-TW" dirty="0"/>
              <a:t>HK</a:t>
            </a:r>
          </a:p>
          <a:p>
            <a:pPr marL="139700" indent="0">
              <a:buNone/>
            </a:pPr>
            <a:r>
              <a:rPr lang="zh-TW" altLang="en-US" dirty="0"/>
              <a:t>日本</a:t>
            </a:r>
            <a:r>
              <a:rPr lang="en-US" altLang="zh-TW" dirty="0"/>
              <a:t>DC</a:t>
            </a:r>
            <a:r>
              <a:rPr lang="zh-TW" altLang="en-US" dirty="0"/>
              <a:t> 服務 </a:t>
            </a:r>
            <a:r>
              <a:rPr lang="en-US" altLang="zh-TW" dirty="0"/>
              <a:t>JP</a:t>
            </a:r>
          </a:p>
          <a:p>
            <a:pPr marL="139700" indent="0">
              <a:buNone/>
            </a:pPr>
            <a:endParaRPr lang="en-US" dirty="0"/>
          </a:p>
          <a:p>
            <a:pPr marL="139700" indent="0">
              <a:buNone/>
            </a:pPr>
            <a:r>
              <a:rPr lang="zh-TW" altLang="en-US" dirty="0"/>
              <a:t>共用服務 </a:t>
            </a:r>
            <a:r>
              <a:rPr lang="en-US" altLang="zh-TW" dirty="0"/>
              <a:t>GS</a:t>
            </a:r>
            <a:r>
              <a:rPr lang="zh-TW" altLang="en-US" dirty="0"/>
              <a:t> 兩邊都有部署</a:t>
            </a:r>
            <a:endParaRPr lang="en-US" altLang="zh-TW" dirty="0"/>
          </a:p>
          <a:p>
            <a:pPr marL="139700" indent="0">
              <a:buNone/>
            </a:pPr>
            <a:endParaRPr lang="en-US" dirty="0"/>
          </a:p>
        </p:txBody>
      </p:sp>
    </p:spTree>
    <p:extLst>
      <p:ext uri="{BB962C8B-B14F-4D97-AF65-F5344CB8AC3E}">
        <p14:creationId xmlns:p14="http://schemas.microsoft.com/office/powerpoint/2010/main" val="3136765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59592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653254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2771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950532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Dev + Ops </a:t>
            </a:r>
            <a:r>
              <a:rPr lang="zh-TW" altLang="en-US" dirty="0"/>
              <a:t>重點在整合，造成正向的 </a:t>
            </a:r>
            <a:r>
              <a:rPr lang="en-US" altLang="zh-TW" dirty="0" err="1"/>
              <a:t>devops</a:t>
            </a:r>
            <a:r>
              <a:rPr lang="zh-TW" altLang="en-US" dirty="0"/>
              <a:t> 循環，持續改善</a:t>
            </a:r>
            <a:endParaRPr lang="en-US" altLang="zh-TW" dirty="0"/>
          </a:p>
          <a:p>
            <a:pPr marL="139700" indent="0">
              <a:buNone/>
            </a:pPr>
            <a:endParaRPr lang="en-US" dirty="0"/>
          </a:p>
          <a:p>
            <a:pPr marL="139700" indent="0">
              <a:buNone/>
            </a:pPr>
            <a:r>
              <a:rPr lang="zh-TW" altLang="en-US" dirty="0"/>
              <a:t>架構師的目的，做出正確的技術選型，協助兩大團隊正確的規畫與運用技術，解決 </a:t>
            </a:r>
            <a:r>
              <a:rPr lang="en-US" altLang="zh-TW" dirty="0"/>
              <a:t>Dev</a:t>
            </a:r>
            <a:r>
              <a:rPr lang="zh-TW" altLang="en-US" dirty="0"/>
              <a:t> </a:t>
            </a:r>
            <a:r>
              <a:rPr lang="en-US" altLang="zh-TW" dirty="0"/>
              <a:t>+</a:t>
            </a:r>
            <a:r>
              <a:rPr lang="zh-TW" altLang="en-US" dirty="0"/>
              <a:t> </a:t>
            </a:r>
            <a:r>
              <a:rPr lang="en-US" altLang="zh-TW" dirty="0"/>
              <a:t>Ops</a:t>
            </a:r>
            <a:r>
              <a:rPr lang="zh-TW" altLang="en-US" dirty="0"/>
              <a:t> 的整合問題</a:t>
            </a:r>
            <a:endParaRPr lang="en-US" altLang="zh-TW" dirty="0"/>
          </a:p>
          <a:p>
            <a:pPr marL="139700" indent="0">
              <a:buNone/>
            </a:pPr>
            <a:r>
              <a:rPr lang="zh-TW" altLang="en-US" dirty="0"/>
              <a:t>對技術或是服務的掌握，要清楚背後的運作原理。你要做到必要時你有辦法自己寫一個，不過通常你不必這麼做 </a:t>
            </a:r>
            <a:r>
              <a:rPr lang="en-US" altLang="zh-TW" dirty="0"/>
              <a:t>(</a:t>
            </a:r>
            <a:r>
              <a:rPr lang="zh-TW" altLang="en-US" dirty="0"/>
              <a:t>你不是第一個碰到問題的人，你的問題沒有這麼特別</a:t>
            </a:r>
            <a:r>
              <a:rPr lang="en-US" altLang="zh-TW" dirty="0"/>
              <a:t>)</a:t>
            </a:r>
            <a:r>
              <a:rPr lang="zh-TW" altLang="en-US" dirty="0"/>
              <a:t>。了解原理有助於你做出更正確的選擇，更精準地講，你會做出更正確的應用與整合方式。</a:t>
            </a:r>
            <a:endParaRPr lang="en-US" dirty="0"/>
          </a:p>
          <a:p>
            <a:pPr marL="139700" indent="0">
              <a:buNone/>
            </a:pPr>
            <a:endParaRPr lang="en-US" dirty="0"/>
          </a:p>
          <a:p>
            <a:pPr marL="139700" indent="0">
              <a:buNone/>
            </a:pPr>
            <a:r>
              <a:rPr lang="zh-TW" altLang="en-US" dirty="0"/>
              <a:t>第一步就是 </a:t>
            </a:r>
            <a:r>
              <a:rPr lang="en-US" altLang="zh-TW" dirty="0"/>
              <a:t>service</a:t>
            </a:r>
            <a:r>
              <a:rPr lang="zh-TW" altLang="en-US" dirty="0"/>
              <a:t> </a:t>
            </a:r>
            <a:r>
              <a:rPr lang="en-US" altLang="zh-TW" dirty="0"/>
              <a:t>discovery</a:t>
            </a:r>
          </a:p>
          <a:p>
            <a:pPr marL="139700" indent="0">
              <a:buNone/>
            </a:pPr>
            <a:endParaRPr lang="en-US" dirty="0"/>
          </a:p>
          <a:p>
            <a:pPr marL="139700" indent="0">
              <a:buNone/>
            </a:pPr>
            <a:r>
              <a:rPr lang="en-US" dirty="0"/>
              <a:t>Service Discovery </a:t>
            </a:r>
            <a:r>
              <a:rPr lang="zh-TW" altLang="en-US" dirty="0"/>
              <a:t>算是 </a:t>
            </a:r>
            <a:r>
              <a:rPr lang="en-US" altLang="zh-TW" dirty="0"/>
              <a:t>Infra</a:t>
            </a:r>
            <a:r>
              <a:rPr lang="zh-TW" altLang="en-US" dirty="0"/>
              <a:t> </a:t>
            </a:r>
            <a:r>
              <a:rPr lang="en-US" altLang="zh-TW" dirty="0"/>
              <a:t>(Ops)</a:t>
            </a:r>
            <a:r>
              <a:rPr lang="zh-TW" altLang="en-US" dirty="0"/>
              <a:t> </a:t>
            </a:r>
            <a:r>
              <a:rPr lang="en-US" altLang="zh-TW" dirty="0"/>
              <a:t>or</a:t>
            </a:r>
            <a:r>
              <a:rPr lang="zh-TW" altLang="en-US" dirty="0"/>
              <a:t> </a:t>
            </a:r>
            <a:r>
              <a:rPr lang="en-US" altLang="zh-TW" dirty="0"/>
              <a:t>Service</a:t>
            </a:r>
            <a:r>
              <a:rPr lang="zh-TW" altLang="en-US" dirty="0"/>
              <a:t> </a:t>
            </a:r>
            <a:r>
              <a:rPr lang="en-US" altLang="zh-TW" dirty="0"/>
              <a:t>(Dev)?</a:t>
            </a:r>
            <a:r>
              <a:rPr lang="zh-TW" altLang="en-US" dirty="0"/>
              <a:t> 都不是</a:t>
            </a:r>
            <a:r>
              <a:rPr lang="en-US" altLang="zh-TW" dirty="0"/>
              <a:t>!!</a:t>
            </a:r>
            <a:r>
              <a:rPr lang="zh-TW" altLang="en-US" dirty="0"/>
              <a:t> 它是融合兩者的中間曾服務，兩邊的團隊都需要了解他。</a:t>
            </a:r>
            <a:endParaRPr lang="en-US" dirty="0"/>
          </a:p>
        </p:txBody>
      </p:sp>
    </p:spTree>
    <p:extLst>
      <p:ext uri="{BB962C8B-B14F-4D97-AF65-F5344CB8AC3E}">
        <p14:creationId xmlns:p14="http://schemas.microsoft.com/office/powerpoint/2010/main" val="2683030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688751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27039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92427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160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49960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3158129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78372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 </a:t>
            </a:r>
            <a:r>
              <a:rPr lang="zh-TW" altLang="en-US" dirty="0"/>
              <a:t>別急著一窩蜂改用 </a:t>
            </a:r>
            <a:r>
              <a:rPr lang="en-US" altLang="zh-TW" dirty="0"/>
              <a:t>service</a:t>
            </a:r>
            <a:r>
              <a:rPr lang="zh-TW" altLang="en-US" dirty="0"/>
              <a:t> </a:t>
            </a:r>
            <a:r>
              <a:rPr lang="en-US" altLang="zh-TW" dirty="0"/>
              <a:t>mesh,</a:t>
            </a:r>
            <a:r>
              <a:rPr lang="zh-TW" altLang="en-US" dirty="0"/>
              <a:t> 你的服務不會因為用了 </a:t>
            </a:r>
            <a:r>
              <a:rPr lang="en-US" altLang="zh-TW" dirty="0"/>
              <a:t>service</a:t>
            </a:r>
            <a:r>
              <a:rPr lang="zh-TW" altLang="en-US" dirty="0"/>
              <a:t> </a:t>
            </a:r>
            <a:r>
              <a:rPr lang="en-US" altLang="zh-TW" dirty="0"/>
              <a:t>mesh</a:t>
            </a:r>
            <a:r>
              <a:rPr lang="zh-TW" altLang="en-US" dirty="0"/>
              <a:t> 就一飛衝天</a:t>
            </a:r>
            <a:endParaRPr lang="en-US" altLang="zh-TW" dirty="0"/>
          </a:p>
          <a:p>
            <a:pPr marL="139700" indent="0">
              <a:buNone/>
            </a:pPr>
            <a:endParaRPr lang="en-US" dirty="0"/>
          </a:p>
          <a:p>
            <a:pPr marL="139700" indent="0">
              <a:buNone/>
            </a:pPr>
            <a:r>
              <a:rPr lang="en-US" dirty="0"/>
              <a:t>Service mesh </a:t>
            </a:r>
            <a:r>
              <a:rPr lang="zh-TW" altLang="en-US" dirty="0"/>
              <a:t>目的簡化管理等等議題，同時提供更靈活的調度彈性。</a:t>
            </a:r>
            <a:endParaRPr lang="en-US" altLang="zh-TW" dirty="0"/>
          </a:p>
          <a:p>
            <a:pPr marL="139700" indent="0">
              <a:buNone/>
            </a:pPr>
            <a:r>
              <a:rPr lang="zh-TW" altLang="en-US" dirty="0"/>
              <a:t>你可以先用 </a:t>
            </a:r>
            <a:r>
              <a:rPr lang="en-US" altLang="zh-TW" dirty="0"/>
              <a:t>client side discovery, </a:t>
            </a:r>
            <a:r>
              <a:rPr lang="zh-TW" altLang="en-US" dirty="0"/>
              <a:t>先把你要的 </a:t>
            </a:r>
            <a:r>
              <a:rPr lang="en-US" altLang="zh-TW" dirty="0"/>
              <a:t>structure </a:t>
            </a:r>
            <a:r>
              <a:rPr lang="zh-TW" altLang="en-US" dirty="0"/>
              <a:t>時做出來，之後等 </a:t>
            </a:r>
            <a:r>
              <a:rPr lang="en-US" altLang="zh-TW" dirty="0"/>
              <a:t>service</a:t>
            </a:r>
            <a:r>
              <a:rPr lang="zh-TW" altLang="en-US" dirty="0"/>
              <a:t> </a:t>
            </a:r>
            <a:r>
              <a:rPr lang="en-US" altLang="zh-TW" dirty="0"/>
              <a:t>mesh</a:t>
            </a:r>
            <a:r>
              <a:rPr lang="zh-TW" altLang="en-US" dirty="0"/>
              <a:t> 基礎建設成熟後再轉移不遲。</a:t>
            </a:r>
            <a:endParaRPr lang="en-US" altLang="zh-TW" dirty="0"/>
          </a:p>
          <a:p>
            <a:pPr marL="139700" indent="0">
              <a:buNone/>
            </a:pPr>
            <a:r>
              <a:rPr lang="zh-TW" altLang="en-US" dirty="0"/>
              <a:t>如何 </a:t>
            </a:r>
            <a:r>
              <a:rPr lang="en-US" altLang="zh-TW" dirty="0"/>
              <a:t>modeling </a:t>
            </a:r>
            <a:r>
              <a:rPr lang="zh-TW" altLang="en-US" dirty="0"/>
              <a:t>你的 </a:t>
            </a:r>
            <a:r>
              <a:rPr lang="en-US" altLang="zh-TW" dirty="0"/>
              <a:t>application</a:t>
            </a:r>
            <a:r>
              <a:rPr lang="zh-TW" altLang="en-US" dirty="0"/>
              <a:t> 才是最核心的。</a:t>
            </a:r>
            <a:endParaRPr lang="en-US" altLang="zh-TW" dirty="0"/>
          </a:p>
          <a:p>
            <a:pPr marL="139700" indent="0">
              <a:buNone/>
            </a:pPr>
            <a:endParaRPr lang="en-US" dirty="0"/>
          </a:p>
          <a:p>
            <a:pPr marL="139700" indent="0">
              <a:buNone/>
            </a:pPr>
            <a:r>
              <a:rPr lang="zh-TW" altLang="en-US" dirty="0"/>
              <a:t>如果你的複雜度沒那麼高，</a:t>
            </a:r>
            <a:r>
              <a:rPr lang="en-US" altLang="zh-TW" dirty="0"/>
              <a:t>LB </a:t>
            </a:r>
            <a:r>
              <a:rPr lang="zh-TW" altLang="en-US" dirty="0"/>
              <a:t>就能搞定的話，那根本沒必要換 </a:t>
            </a:r>
            <a:r>
              <a:rPr lang="en-US" altLang="zh-TW" dirty="0"/>
              <a:t>client side discovery pattern</a:t>
            </a:r>
            <a:r>
              <a:rPr lang="zh-TW" altLang="en-US" dirty="0"/>
              <a:t> </a:t>
            </a:r>
            <a:r>
              <a:rPr lang="en-US" altLang="zh-TW" dirty="0"/>
              <a:t>/</a:t>
            </a:r>
            <a:r>
              <a:rPr lang="zh-TW" altLang="en-US" dirty="0"/>
              <a:t> </a:t>
            </a:r>
            <a:r>
              <a:rPr lang="en-US" altLang="zh-TW" dirty="0"/>
              <a:t>service</a:t>
            </a:r>
            <a:r>
              <a:rPr lang="zh-TW" altLang="en-US" dirty="0"/>
              <a:t> </a:t>
            </a:r>
            <a:r>
              <a:rPr lang="en-US" altLang="zh-TW" dirty="0"/>
              <a:t>mesh</a:t>
            </a:r>
          </a:p>
          <a:p>
            <a:pPr marL="139700" indent="0">
              <a:buNone/>
            </a:pPr>
            <a:endParaRPr lang="en-US" dirty="0"/>
          </a:p>
        </p:txBody>
      </p:sp>
    </p:spTree>
    <p:extLst>
      <p:ext uri="{BB962C8B-B14F-4D97-AF65-F5344CB8AC3E}">
        <p14:creationId xmlns:p14="http://schemas.microsoft.com/office/powerpoint/2010/main" val="210365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302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924538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977473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491590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0686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711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900264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hyperlink" Target="https://www.consul.io/discovery.html" TargetMode="Externa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High-contrast-network-server.svg"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commons.wikimedia.org/wiki/File:High-contrast-network-server.svg"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consul.io/docs/internals/architecture.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hashicorp.com/blog/consul-1-2-service-mesh"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hyperlink" Target="http://columns.chicken-house.net/" TargetMode="External"/><Relationship Id="rId4" Type="http://schemas.openxmlformats.org/officeDocument/2006/relationships/hyperlink" Target="https://www.facebook.com/andrew.blog.092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4" y="1444429"/>
            <a:ext cx="6312876" cy="1061829"/>
          </a:xfrm>
          <a:prstGeom prst="rect">
            <a:avLst/>
          </a:prstGeom>
          <a:noFill/>
        </p:spPr>
        <p:txBody>
          <a:bodyPr wrap="square" rtlCol="0">
            <a:spAutoFit/>
          </a:bodyPr>
          <a:lstStyle/>
          <a:p>
            <a:pPr algn="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Discovery</a:t>
            </a:r>
          </a:p>
          <a:p>
            <a:pPr algn="r" defTabSz="685800">
              <a:buClrTx/>
            </a:pP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微服務架構的基礎建設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4" y="2685545"/>
            <a:ext cx="6312876"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pic>
        <p:nvPicPr>
          <p:cNvPr id="7" name="圖片 6"/>
          <p:cNvPicPr>
            <a:picLocks noChangeAspect="1"/>
          </p:cNvPicPr>
          <p:nvPr/>
        </p:nvPicPr>
        <p:blipFill>
          <a:blip r:embed="rId4"/>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6629" y="2590041"/>
            <a:ext cx="18573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rotWithShape="1">
          <a:blip r:embed="rId6"/>
          <a:srcRect l="482" r="1280" b="26587"/>
          <a:stretch/>
        </p:blipFill>
        <p:spPr>
          <a:xfrm>
            <a:off x="9285063" y="2717569"/>
            <a:ext cx="1857375" cy="602193"/>
          </a:xfrm>
          <a:prstGeom prst="rect">
            <a:avLst/>
          </a:prstGeom>
        </p:spPr>
      </p:pic>
    </p:spTree>
    <p:extLst>
      <p:ext uri="{BB962C8B-B14F-4D97-AF65-F5344CB8AC3E}">
        <p14:creationId xmlns:p14="http://schemas.microsoft.com/office/powerpoint/2010/main" val="3834965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65"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5338"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79658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2677656"/>
          </a:xfrm>
          <a:prstGeom prst="rect">
            <a:avLst/>
          </a:prstGeom>
          <a:noFill/>
        </p:spPr>
        <p:txBody>
          <a:bodyPr wrap="none" rtlCol="0">
            <a:spAutoFit/>
          </a:bodyPr>
          <a:lstStyle/>
          <a:p>
            <a:r>
              <a:rPr lang="zh-TW" altLang="en-US" dirty="0"/>
              <a:t>只要確實維護好這些資訊 </a:t>
            </a:r>
            <a:r>
              <a:rPr lang="en-US" altLang="zh-TW" dirty="0"/>
              <a:t>(</a:t>
            </a:r>
            <a:r>
              <a:rPr lang="zh-TW" altLang="en-US" dirty="0"/>
              <a:t>服務 </a:t>
            </a:r>
            <a:r>
              <a:rPr lang="en-US" altLang="zh-TW" dirty="0"/>
              <a:t>instances </a:t>
            </a:r>
            <a:r>
              <a:rPr lang="zh-TW" altLang="en-US" dirty="0"/>
              <a:t>清單</a:t>
            </a:r>
            <a:r>
              <a:rPr lang="en-US" altLang="zh-TW" dirty="0"/>
              <a:t>):</a:t>
            </a:r>
          </a:p>
          <a:p>
            <a:endParaRPr lang="en-US" altLang="zh-TW" dirty="0"/>
          </a:p>
          <a:p>
            <a:pPr marL="342900" indent="-342900">
              <a:buAutoNum type="arabicPeriod"/>
            </a:pPr>
            <a:r>
              <a:rPr lang="zh-TW" altLang="en-US" dirty="0"/>
              <a:t>維護 </a:t>
            </a:r>
            <a:r>
              <a:rPr lang="en-US" altLang="zh-TW" dirty="0"/>
              <a:t>instance list (</a:t>
            </a:r>
            <a:r>
              <a:rPr lang="zh-TW" altLang="en-US" dirty="0"/>
              <a:t>註冊 </a:t>
            </a:r>
            <a:r>
              <a:rPr lang="en-US" altLang="zh-TW" dirty="0"/>
              <a:t>/</a:t>
            </a:r>
            <a:r>
              <a:rPr lang="zh-TW" altLang="en-US" dirty="0"/>
              <a:t> 移除機制</a:t>
            </a:r>
            <a:r>
              <a:rPr lang="en-US" altLang="zh-TW" dirty="0"/>
              <a:t>)</a:t>
            </a:r>
          </a:p>
          <a:p>
            <a:pPr marL="342900" indent="-342900">
              <a:buAutoNum type="arabicPeriod"/>
            </a:pPr>
            <a:r>
              <a:rPr lang="zh-TW" altLang="en-US" dirty="0"/>
              <a:t>附加資訊 </a:t>
            </a:r>
            <a:r>
              <a:rPr lang="en-US" altLang="zh-TW" dirty="0"/>
              <a:t>(metadata</a:t>
            </a:r>
            <a:r>
              <a:rPr lang="zh-TW" altLang="en-US" dirty="0"/>
              <a:t> </a:t>
            </a:r>
            <a:r>
              <a:rPr lang="en-US" altLang="zh-TW" dirty="0"/>
              <a:t>/</a:t>
            </a:r>
            <a:r>
              <a:rPr lang="zh-TW" altLang="en-US" dirty="0"/>
              <a:t> </a:t>
            </a:r>
            <a:r>
              <a:rPr lang="en-US" altLang="zh-TW" dirty="0"/>
              <a:t>tagging)</a:t>
            </a:r>
          </a:p>
          <a:p>
            <a:pPr marL="342900" indent="-342900">
              <a:buAutoNum type="arabicPeriod"/>
            </a:pPr>
            <a:r>
              <a:rPr lang="zh-TW" altLang="en-US" dirty="0"/>
              <a:t>確認 </a:t>
            </a:r>
            <a:r>
              <a:rPr lang="en-US" altLang="zh-TW" dirty="0"/>
              <a:t>instance</a:t>
            </a:r>
            <a:r>
              <a:rPr lang="zh-TW" altLang="en-US" dirty="0"/>
              <a:t> </a:t>
            </a:r>
            <a:r>
              <a:rPr lang="en-US" altLang="zh-TW" dirty="0"/>
              <a:t>status</a:t>
            </a:r>
            <a:r>
              <a:rPr lang="zh-TW" altLang="en-US" dirty="0"/>
              <a:t> </a:t>
            </a:r>
            <a:r>
              <a:rPr lang="en-US" altLang="zh-TW" dirty="0"/>
              <a:t>(</a:t>
            </a:r>
            <a:r>
              <a:rPr lang="zh-TW" altLang="en-US" dirty="0"/>
              <a:t>健康偵測 </a:t>
            </a:r>
            <a:r>
              <a:rPr lang="en-US" altLang="zh-TW" dirty="0"/>
              <a:t>/</a:t>
            </a:r>
            <a:r>
              <a:rPr lang="zh-TW" altLang="en-US" dirty="0"/>
              <a:t> 心跳訊號</a:t>
            </a:r>
            <a:r>
              <a:rPr lang="en-US" altLang="zh-TW" dirty="0"/>
              <a:t>)</a:t>
            </a:r>
          </a:p>
          <a:p>
            <a:pPr marL="342900" indent="-342900">
              <a:buAutoNum type="arabicPeriod"/>
            </a:pPr>
            <a:endParaRPr lang="en-US" altLang="zh-TW" dirty="0"/>
          </a:p>
          <a:p>
            <a:pPr marL="342900" indent="-342900">
              <a:buAutoNum type="arabicPeriod"/>
            </a:pPr>
            <a:endParaRPr lang="en-US" altLang="zh-TW" dirty="0"/>
          </a:p>
          <a:p>
            <a:r>
              <a:rPr lang="zh-TW" altLang="en-US" dirty="0"/>
              <a:t>就有足夠資訊來做 </a:t>
            </a:r>
            <a:r>
              <a:rPr lang="en-US" altLang="zh-TW" dirty="0"/>
              <a:t>load</a:t>
            </a:r>
            <a:r>
              <a:rPr lang="zh-TW" altLang="en-US" dirty="0"/>
              <a:t> </a:t>
            </a:r>
            <a:r>
              <a:rPr lang="en-US" altLang="zh-TW" dirty="0"/>
              <a:t>balance:</a:t>
            </a:r>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3"/>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高整合度的方案</a:t>
            </a:r>
            <a:r>
              <a:rPr lang="en-US" altLang="zh-TW" dirty="0"/>
              <a:t>:</a:t>
            </a:r>
            <a:r>
              <a:rPr lang="zh-TW" altLang="en-US" dirty="0"/>
              <a:t> </a:t>
            </a:r>
            <a:r>
              <a:rPr lang="en-US" altLang="zh-TW" dirty="0" err="1"/>
              <a:t>HashiCorp</a:t>
            </a:r>
            <a:r>
              <a:rPr lang="en-US" altLang="zh-TW" dirty="0"/>
              <a:t> 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483895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
        <p:nvSpPr>
          <p:cNvPr id="4" name="矩形 3"/>
          <p:cNvSpPr/>
          <p:nvPr/>
        </p:nvSpPr>
        <p:spPr>
          <a:xfrm>
            <a:off x="662940" y="2205990"/>
            <a:ext cx="7480935" cy="1714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OPS</a:t>
            </a:r>
          </a:p>
        </p:txBody>
      </p:sp>
      <p:sp>
        <p:nvSpPr>
          <p:cNvPr id="15" name="矩形 14"/>
          <p:cNvSpPr/>
          <p:nvPr/>
        </p:nvSpPr>
        <p:spPr>
          <a:xfrm>
            <a:off x="662940" y="1275264"/>
            <a:ext cx="7480935" cy="7927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DEV</a:t>
            </a:r>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
        <p:nvSpPr>
          <p:cNvPr id="7" name="矩形 6"/>
          <p:cNvSpPr/>
          <p:nvPr/>
        </p:nvSpPr>
        <p:spPr>
          <a:xfrm>
            <a:off x="662941" y="1275264"/>
            <a:ext cx="6699112" cy="23366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DEV</a:t>
            </a:r>
          </a:p>
        </p:txBody>
      </p:sp>
      <p:sp>
        <p:nvSpPr>
          <p:cNvPr id="8" name="矩形 7"/>
          <p:cNvSpPr/>
          <p:nvPr/>
        </p:nvSpPr>
        <p:spPr>
          <a:xfrm>
            <a:off x="662941" y="3686993"/>
            <a:ext cx="6699112" cy="11492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OPS</a:t>
            </a:r>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17417" y="267787"/>
            <a:ext cx="8461692" cy="4057858"/>
          </a:xfrm>
          <a:prstGeom prst="rect">
            <a:avLst/>
          </a:prstGeom>
        </p:spPr>
      </p:pic>
      <p:sp>
        <p:nvSpPr>
          <p:cNvPr id="6" name="圓角矩形圖說文字 5"/>
          <p:cNvSpPr/>
          <p:nvPr/>
        </p:nvSpPr>
        <p:spPr>
          <a:xfrm>
            <a:off x="4954832" y="1611956"/>
            <a:ext cx="1776549" cy="909175"/>
          </a:xfrm>
          <a:prstGeom prst="wedgeRoundRectCallout">
            <a:avLst>
              <a:gd name="adj1" fmla="val -34698"/>
              <a:gd name="adj2" fmla="val -8945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
        <p:nvSpPr>
          <p:cNvPr id="3" name="文字方塊 2"/>
          <p:cNvSpPr txBox="1"/>
          <p:nvPr/>
        </p:nvSpPr>
        <p:spPr>
          <a:xfrm>
            <a:off x="1148715" y="4126230"/>
            <a:ext cx="6147837" cy="523220"/>
          </a:xfrm>
          <a:prstGeom prst="rect">
            <a:avLst/>
          </a:prstGeom>
          <a:noFill/>
        </p:spPr>
        <p:txBody>
          <a:bodyPr wrap="none" rtlCol="0">
            <a:spAutoFit/>
          </a:bodyPr>
          <a:lstStyle/>
          <a:p>
            <a:r>
              <a:rPr lang="zh-TW" altLang="en-US" dirty="0"/>
              <a:t>藍綠部署時，如果已利用 </a:t>
            </a:r>
            <a:r>
              <a:rPr lang="en-US" altLang="zh-TW" dirty="0"/>
              <a:t>service definition </a:t>
            </a:r>
            <a:r>
              <a:rPr lang="zh-TW" altLang="en-US" dirty="0"/>
              <a:t>的 </a:t>
            </a:r>
            <a:r>
              <a:rPr lang="en-US" altLang="zh-TW" dirty="0"/>
              <a:t>tags</a:t>
            </a:r>
            <a:r>
              <a:rPr lang="zh-TW" altLang="en-US" dirty="0"/>
              <a:t> 標記 </a:t>
            </a:r>
            <a:r>
              <a:rPr lang="en-US" altLang="zh-TW" dirty="0"/>
              <a:t>blue</a:t>
            </a:r>
            <a:r>
              <a:rPr lang="zh-TW" altLang="en-US" dirty="0"/>
              <a:t> </a:t>
            </a:r>
            <a:r>
              <a:rPr lang="en-US" altLang="zh-TW" dirty="0"/>
              <a:t>|</a:t>
            </a:r>
            <a:r>
              <a:rPr lang="zh-TW" altLang="en-US" dirty="0"/>
              <a:t> </a:t>
            </a:r>
            <a:r>
              <a:rPr lang="en-US" altLang="zh-TW" dirty="0"/>
              <a:t>green</a:t>
            </a:r>
            <a:r>
              <a:rPr lang="zh-TW" altLang="en-US" dirty="0"/>
              <a:t> 的話；</a:t>
            </a:r>
            <a:endParaRPr lang="en-US" altLang="zh-TW" dirty="0"/>
          </a:p>
          <a:p>
            <a:r>
              <a:rPr lang="zh-TW" altLang="en-US" dirty="0"/>
              <a:t>就可以用上述程式 </a:t>
            </a:r>
            <a:r>
              <a:rPr lang="en-US" altLang="zh-TW" dirty="0"/>
              <a:t>“</a:t>
            </a:r>
            <a:r>
              <a:rPr lang="zh-TW" altLang="en-US" dirty="0"/>
              <a:t>只呼叫</a:t>
            </a:r>
            <a:r>
              <a:rPr lang="en-US" altLang="zh-TW" dirty="0"/>
              <a:t>”</a:t>
            </a:r>
            <a:r>
              <a:rPr lang="zh-TW" altLang="en-US" dirty="0"/>
              <a:t> 綠色標記，且通過健康偵測 </a:t>
            </a:r>
            <a:r>
              <a:rPr lang="en-US" altLang="zh-TW" dirty="0"/>
              <a:t>(passing) </a:t>
            </a:r>
            <a:r>
              <a:rPr lang="zh-TW" altLang="en-US" dirty="0"/>
              <a:t>的服務。</a:t>
            </a:r>
            <a:endParaRPr lang="en-US" dirty="0"/>
          </a:p>
        </p:txBody>
      </p:sp>
    </p:spTree>
    <p:extLst>
      <p:ext uri="{BB962C8B-B14F-4D97-AF65-F5344CB8AC3E}">
        <p14:creationId xmlns:p14="http://schemas.microsoft.com/office/powerpoint/2010/main" val="167467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br>
              <a:rPr lang="en-US" sz="6000" b="0" dirty="0"/>
            </a:br>
            <a:br>
              <a:rPr lang="en-US" sz="6000" b="0" dirty="0"/>
            </a:br>
            <a:r>
              <a:rPr lang="en-US" altLang="zh-TW" sz="6000" b="0" dirty="0"/>
              <a:t>2</a:t>
            </a:r>
            <a:r>
              <a:rPr lang="en-US" sz="6000" b="0" dirty="0"/>
              <a:t>. Advanced Scenario</a:t>
            </a:r>
          </a:p>
        </p:txBody>
      </p:sp>
      <p:sp>
        <p:nvSpPr>
          <p:cNvPr id="14" name="副標題 13"/>
          <p:cNvSpPr>
            <a:spLocks noGrp="1"/>
          </p:cNvSpPr>
          <p:nvPr>
            <p:ph type="subTitle" idx="1"/>
          </p:nvPr>
        </p:nvSpPr>
        <p:spPr/>
        <p:txBody>
          <a:bodyPr/>
          <a:lstStyle/>
          <a:p>
            <a:endParaRPr lang="en-US" sz="3600" dirty="0"/>
          </a:p>
        </p:txBody>
      </p:sp>
    </p:spTree>
    <p:extLst>
      <p:ext uri="{BB962C8B-B14F-4D97-AF65-F5344CB8AC3E}">
        <p14:creationId xmlns:p14="http://schemas.microsoft.com/office/powerpoint/2010/main" val="1287729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Andrew Wu</a:t>
            </a:r>
            <a:r>
              <a:rPr lang="zh-TW" altLang="en-US" dirty="0"/>
              <a:t> 是誰</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經歷</a:t>
            </a:r>
            <a:r>
              <a:rPr lang="en-US" altLang="zh-TW" dirty="0"/>
              <a:t>: 91APP, Chief Architect</a:t>
            </a:r>
          </a:p>
          <a:p>
            <a:pPr lvl="1"/>
            <a:r>
              <a:rPr lang="en-US" altLang="zh-TW" dirty="0"/>
              <a:t>Microsoft MVP</a:t>
            </a:r>
          </a:p>
          <a:p>
            <a:pPr lvl="1"/>
            <a:r>
              <a:rPr lang="zh-TW" altLang="en-US" dirty="0"/>
              <a:t>一宇數位科技 技術長</a:t>
            </a:r>
            <a:endParaRPr lang="en-US" altLang="zh-TW" dirty="0"/>
          </a:p>
          <a:p>
            <a:pPr lvl="1"/>
            <a:r>
              <a:rPr lang="zh-TW" altLang="en-US" dirty="0"/>
              <a:t>資策會 雲端系列課程 </a:t>
            </a:r>
            <a:r>
              <a:rPr lang="en-US" altLang="zh-TW" dirty="0"/>
              <a:t>Azure PaaS </a:t>
            </a:r>
            <a:r>
              <a:rPr lang="zh-TW" altLang="en-US" dirty="0"/>
              <a:t>講師</a:t>
            </a:r>
            <a:endParaRPr lang="en-US" altLang="zh-TW" dirty="0"/>
          </a:p>
          <a:p>
            <a:pPr lvl="1"/>
            <a:r>
              <a:rPr lang="en-US" altLang="zh-TW" dirty="0"/>
              <a:t>Microsoft Azure Cafe, </a:t>
            </a:r>
            <a:r>
              <a:rPr lang="en-US" altLang="zh-TW" dirty="0" err="1"/>
              <a:t>TechDays</a:t>
            </a:r>
            <a:r>
              <a:rPr lang="en-US" altLang="zh-TW" dirty="0"/>
              <a:t>, TechEd </a:t>
            </a:r>
            <a:r>
              <a:rPr lang="zh-TW" altLang="en-US" dirty="0"/>
              <a:t>講師</a:t>
            </a:r>
            <a:endParaRPr lang="en-US" altLang="zh-TW" dirty="0"/>
          </a:p>
          <a:p>
            <a:pPr lvl="1"/>
            <a:r>
              <a:rPr lang="zh-TW" altLang="en-US" dirty="0"/>
              <a:t>專欄作家</a:t>
            </a:r>
            <a:endParaRPr lang="en-US" altLang="zh-TW" dirty="0"/>
          </a:p>
          <a:p>
            <a:pPr marL="38100" indent="0">
              <a:buNone/>
            </a:pPr>
            <a:endParaRPr lang="en-US" altLang="zh-TW" sz="1400" dirty="0"/>
          </a:p>
          <a:p>
            <a:pPr marL="38100" indent="0">
              <a:buNone/>
            </a:pPr>
            <a:r>
              <a:rPr lang="zh-TW" altLang="en-US" sz="1400" dirty="0"/>
              <a:t>談論各種軟體開發與設計的大小事，有 </a:t>
            </a:r>
            <a:r>
              <a:rPr lang="en-US" altLang="zh-TW" sz="1400" dirty="0"/>
              <a:t>20 </a:t>
            </a:r>
            <a:r>
              <a:rPr lang="zh-TW" altLang="en-US" sz="1400" dirty="0"/>
              <a:t>年的大型與雲端服務的開發經驗。喜歡研究各種技術背後的原理與實作細節，期許自己做個優秀的架構師。研究主題以</a:t>
            </a:r>
            <a:r>
              <a:rPr lang="en-US" altLang="zh-TW" sz="1400" dirty="0"/>
              <a:t>: .NET / C# / OOP / Container / </a:t>
            </a:r>
            <a:r>
              <a:rPr lang="en-US" altLang="zh-TW" sz="1400" dirty="0" err="1"/>
              <a:t>Microservices</a:t>
            </a:r>
            <a:r>
              <a:rPr lang="en-US" altLang="zh-TW" sz="1400" dirty="0"/>
              <a:t> / Distributed System </a:t>
            </a:r>
            <a:r>
              <a:rPr lang="zh-TW" altLang="en-US" sz="1400" dirty="0"/>
              <a:t>為主軸，同時在部落格上也持續分享相關主題的一系列文章。期許能將這些領域的實作經驗分享到社群。</a:t>
            </a:r>
          </a:p>
          <a:p>
            <a:pPr marL="38100" indent="0">
              <a:buNone/>
            </a:pPr>
            <a:endParaRPr lang="en-US" altLang="zh-TW" dirty="0"/>
          </a:p>
        </p:txBody>
      </p:sp>
      <p:pic>
        <p:nvPicPr>
          <p:cNvPr id="1026" name="Picture 2" descr="https://t.kfs.io/organization_resource_files/635/12380/175811_1453349433828_4420805_o_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487" y="975467"/>
            <a:ext cx="1852313" cy="185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49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需求</a:t>
            </a:r>
            <a:r>
              <a:rPr lang="en-US" altLang="zh-TW" dirty="0"/>
              <a:t>2: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a:t> 跨資料中心、跨市場的服務配置策略，該如何配置與實作</a:t>
            </a:r>
            <a:r>
              <a:rPr lang="en-US" altLang="zh-TW" dirty="0"/>
              <a:t>?</a:t>
            </a:r>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a:t>案例</a:t>
            </a:r>
            <a:r>
              <a:rPr lang="en-US" altLang="zh-TW" dirty="0"/>
              <a:t>: 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Service Definition + Tagging</a:t>
            </a:r>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51191" y="507650"/>
            <a:ext cx="8056639" cy="395475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1070440" y="2688064"/>
            <a:ext cx="7855211" cy="707447"/>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a:p>
          <a:p>
            <a:pPr algn="r"/>
            <a:endParaRPr lang="en-US" altLang="zh-TW" dirty="0"/>
          </a:p>
          <a:p>
            <a:pPr algn="r"/>
            <a:endParaRPr lang="en-US" altLang="zh-TW" dirty="0"/>
          </a:p>
          <a:p>
            <a:pPr algn="r"/>
            <a:endParaRPr lang="en-US" altLang="zh-TW" dirty="0"/>
          </a:p>
          <a:p>
            <a:pPr algn="r"/>
            <a:endParaRPr lang="en-US" altLang="zh-TW" dirty="0"/>
          </a:p>
          <a:p>
            <a:pPr algn="r"/>
            <a:endParaRPr lang="en-US" altLang="zh-TW" dirty="0"/>
          </a:p>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3"/>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3"/>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JP</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JP</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a:t>需求</a:t>
            </a:r>
            <a:r>
              <a:rPr lang="en-US" altLang="zh-TW" dirty="0"/>
              <a:t>3:</a:t>
            </a:r>
            <a:r>
              <a:rPr lang="zh-TW" altLang="en-US" dirty="0"/>
              <a:t> 管理外部服務</a:t>
            </a:r>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a:t>外部服務不會來我這邊註冊</a:t>
            </a:r>
            <a:r>
              <a:rPr lang="en-US" altLang="zh-TW" dirty="0"/>
              <a:t>/</a:t>
            </a:r>
            <a:r>
              <a:rPr lang="zh-TW" altLang="en-US" dirty="0"/>
              <a:t>移除註冊</a:t>
            </a:r>
            <a:r>
              <a:rPr lang="en-US" altLang="zh-TW" dirty="0"/>
              <a:t>…</a:t>
            </a:r>
          </a:p>
          <a:p>
            <a:r>
              <a:rPr lang="zh-TW" altLang="en-US" dirty="0"/>
              <a:t>我無法得知外部服務背後有幾個 </a:t>
            </a:r>
            <a:r>
              <a:rPr lang="en-US" altLang="zh-TW" dirty="0"/>
              <a:t>instance</a:t>
            </a:r>
            <a:r>
              <a:rPr lang="zh-TW" altLang="en-US" dirty="0"/>
              <a:t> </a:t>
            </a:r>
            <a:r>
              <a:rPr lang="en-US" altLang="zh-TW" dirty="0"/>
              <a:t>…</a:t>
            </a:r>
          </a:p>
          <a:p>
            <a:r>
              <a:rPr lang="zh-TW" altLang="en-US" dirty="0"/>
              <a:t>如何對外部服務做 </a:t>
            </a:r>
            <a:r>
              <a:rPr lang="en-US" altLang="zh-TW" dirty="0"/>
              <a:t>health</a:t>
            </a:r>
            <a:r>
              <a:rPr lang="zh-TW" altLang="en-US" dirty="0"/>
              <a:t> </a:t>
            </a:r>
            <a:r>
              <a:rPr lang="en-US" altLang="zh-TW" dirty="0"/>
              <a:t>check?</a:t>
            </a:r>
          </a:p>
          <a:p>
            <a:r>
              <a:rPr lang="zh-TW" altLang="en-US" dirty="0"/>
              <a:t>如果 </a:t>
            </a:r>
            <a:r>
              <a:rPr lang="en-US" altLang="zh-TW" dirty="0"/>
              <a:t>A</a:t>
            </a:r>
            <a:r>
              <a:rPr lang="zh-TW" altLang="en-US" dirty="0"/>
              <a:t> 服務掛了，能否自動改用 </a:t>
            </a:r>
            <a:r>
              <a:rPr lang="en-US" altLang="zh-TW" dirty="0"/>
              <a:t>B</a:t>
            </a:r>
            <a:r>
              <a:rPr lang="zh-TW" altLang="en-US" dirty="0"/>
              <a:t> 服務替代</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3"/>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a:t>將註冊及健康偵測的</a:t>
            </a:r>
            <a:endParaRPr lang="en-US" altLang="zh-TW" dirty="0"/>
          </a:p>
          <a:p>
            <a:r>
              <a:rPr lang="zh-TW" altLang="en-US" dirty="0"/>
              <a:t>結果寫回 </a:t>
            </a:r>
            <a:r>
              <a:rPr lang="en-US" altLang="zh-TW" dirty="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可直接使用現有的 </a:t>
            </a:r>
            <a:r>
              <a:rPr lang="en-US" altLang="zh-TW" dirty="0"/>
              <a:t>Consul</a:t>
            </a:r>
            <a:r>
              <a:rPr lang="zh-TW" altLang="en-US" dirty="0"/>
              <a:t> </a:t>
            </a:r>
            <a:r>
              <a:rPr lang="en-US" altLang="zh-TW" dirty="0"/>
              <a:t>Agent,</a:t>
            </a:r>
            <a:r>
              <a:rPr lang="zh-TW" altLang="en-US" dirty="0"/>
              <a:t> 或是配置專屬 </a:t>
            </a:r>
            <a:r>
              <a:rPr lang="en-US" altLang="zh-TW" dirty="0"/>
              <a:t>ESM</a:t>
            </a:r>
            <a:r>
              <a:rPr lang="zh-TW" altLang="en-US" dirty="0"/>
              <a:t> </a:t>
            </a:r>
            <a:r>
              <a:rPr lang="en-US" altLang="zh-TW" dirty="0"/>
              <a:t>(Consul External Service Monitor)</a:t>
            </a:r>
            <a:r>
              <a:rPr lang="zh-TW" altLang="en-US" dirty="0"/>
              <a:t>。</a:t>
            </a:r>
            <a:endParaRPr lang="en-US" altLang="zh-TW" dirty="0"/>
          </a:p>
          <a:p>
            <a:endParaRPr lang="en-US" dirty="0"/>
          </a:p>
          <a:p>
            <a:r>
              <a:rPr lang="zh-TW" altLang="en-US" dirty="0"/>
              <a:t>內部應用可以明確得知外部服務狀況，不需要 </a:t>
            </a:r>
            <a:r>
              <a:rPr lang="en-US" altLang="zh-TW" dirty="0"/>
              <a:t>try</a:t>
            </a:r>
            <a:r>
              <a:rPr lang="zh-TW" altLang="en-US" dirty="0"/>
              <a:t> </a:t>
            </a:r>
            <a:r>
              <a:rPr lang="en-US" altLang="zh-TW" dirty="0"/>
              <a:t>&amp;</a:t>
            </a:r>
            <a:r>
              <a:rPr lang="zh-TW" altLang="en-US" dirty="0"/>
              <a:t> </a:t>
            </a:r>
            <a:r>
              <a:rPr lang="en-US" altLang="zh-TW" dirty="0"/>
              <a:t>error…</a:t>
            </a:r>
            <a:endParaRPr lang="en-US" dirty="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3"/>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a:t>4: </a:t>
            </a:r>
            <a:r>
              <a:rPr lang="zh-TW" altLang="en-US" dirty="0"/>
              <a:t>如何發現 </a:t>
            </a:r>
            <a:r>
              <a:rPr lang="en-US" altLang="zh-TW" dirty="0"/>
              <a:t>“</a:t>
            </a:r>
            <a:r>
              <a:rPr lang="zh-TW" altLang="en-US" dirty="0"/>
              <a:t>服務發現</a:t>
            </a:r>
            <a:r>
              <a:rPr lang="en-US" altLang="zh-TW" dirty="0"/>
              <a:t>”</a:t>
            </a:r>
            <a:r>
              <a:rPr lang="zh-TW" altLang="en-US" dirty="0"/>
              <a:t> 服務</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一般做法</a:t>
            </a:r>
            <a:endParaRPr lang="en-US" altLang="zh-TW" dirty="0"/>
          </a:p>
          <a:p>
            <a:pPr lvl="1"/>
            <a:r>
              <a:rPr lang="zh-TW" altLang="en-US" dirty="0"/>
              <a:t>透過 </a:t>
            </a:r>
            <a:r>
              <a:rPr lang="en-US" altLang="zh-TW" dirty="0"/>
              <a:t>DNS</a:t>
            </a:r>
          </a:p>
          <a:p>
            <a:pPr lvl="1"/>
            <a:r>
              <a:rPr lang="zh-TW" altLang="en-US" dirty="0"/>
              <a:t>透過 </a:t>
            </a:r>
            <a:r>
              <a:rPr lang="en-US" altLang="zh-TW" dirty="0" err="1"/>
              <a:t>Config</a:t>
            </a:r>
            <a:r>
              <a:rPr lang="en-US" altLang="zh-TW" dirty="0"/>
              <a:t> (Docker </a:t>
            </a:r>
            <a:r>
              <a:rPr lang="zh-TW" altLang="en-US" dirty="0"/>
              <a:t>可透過 </a:t>
            </a:r>
            <a:r>
              <a:rPr lang="en-US" altLang="zh-TW" dirty="0"/>
              <a:t>$ENV)</a:t>
            </a:r>
          </a:p>
          <a:p>
            <a:pPr lvl="1"/>
            <a:endParaRPr lang="en-US" altLang="zh-TW" dirty="0"/>
          </a:p>
          <a:p>
            <a:r>
              <a:rPr lang="zh-TW" altLang="en-US" dirty="0"/>
              <a:t>微服務的作法</a:t>
            </a:r>
            <a:endParaRPr lang="en-US" altLang="zh-TW" dirty="0"/>
          </a:p>
          <a:p>
            <a:pPr lvl="1"/>
            <a:r>
              <a:rPr lang="en-US" altLang="zh-TW" dirty="0" err="1"/>
              <a:t>SideCar</a:t>
            </a:r>
            <a:r>
              <a:rPr lang="en-US" altLang="zh-TW" dirty="0"/>
              <a:t> (</a:t>
            </a:r>
            <a:r>
              <a:rPr lang="zh-TW" altLang="en-US" dirty="0"/>
              <a:t>在每個 </a:t>
            </a:r>
            <a:r>
              <a:rPr lang="en-US" altLang="zh-TW" dirty="0"/>
              <a:t>Node </a:t>
            </a:r>
            <a:r>
              <a:rPr lang="zh-TW" altLang="en-US" dirty="0"/>
              <a:t>都建置 </a:t>
            </a:r>
            <a:r>
              <a:rPr lang="en-US" altLang="zh-TW" dirty="0"/>
              <a:t>Consul</a:t>
            </a:r>
            <a:r>
              <a:rPr lang="zh-TW" altLang="en-US" dirty="0"/>
              <a:t> </a:t>
            </a:r>
            <a:r>
              <a:rPr lang="en-US" altLang="zh-TW" dirty="0"/>
              <a:t>Client)</a:t>
            </a:r>
            <a:endParaRPr lang="en-US" dirty="0"/>
          </a:p>
        </p:txBody>
      </p:sp>
    </p:spTree>
    <p:extLst>
      <p:ext uri="{BB962C8B-B14F-4D97-AF65-F5344CB8AC3E}">
        <p14:creationId xmlns:p14="http://schemas.microsoft.com/office/powerpoint/2010/main" val="56175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959" y="757209"/>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5726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037"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4"/>
              </a:rPr>
              <a:t>https://www.consul.io/docs/internals/architecture.html</a:t>
            </a:r>
            <a:endParaRPr lang="en-US" dirty="0"/>
          </a:p>
          <a:p>
            <a:endParaRPr lang="en-US" dirty="0"/>
          </a:p>
        </p:txBody>
      </p:sp>
      <p:sp>
        <p:nvSpPr>
          <p:cNvPr id="6" name="文字方塊 5"/>
          <p:cNvSpPr txBox="1"/>
          <p:nvPr/>
        </p:nvSpPr>
        <p:spPr>
          <a:xfrm>
            <a:off x="4918891" y="690880"/>
            <a:ext cx="2119491" cy="307777"/>
          </a:xfrm>
          <a:prstGeom prst="rect">
            <a:avLst/>
          </a:prstGeom>
          <a:noFill/>
        </p:spPr>
        <p:txBody>
          <a:bodyPr wrap="none" rtlCol="0">
            <a:spAutoFit/>
          </a:bodyPr>
          <a:lstStyle/>
          <a:p>
            <a:r>
              <a:rPr lang="en-US" dirty="0"/>
              <a:t>Client: </a:t>
            </a:r>
            <a:r>
              <a:rPr lang="zh-TW" altLang="en-US" dirty="0"/>
              <a:t>只受理 </a:t>
            </a:r>
            <a:r>
              <a:rPr lang="en-US" altLang="zh-TW" dirty="0"/>
              <a:t>RPC</a:t>
            </a:r>
            <a:r>
              <a:rPr lang="zh-TW" altLang="en-US" dirty="0"/>
              <a:t> 呼叫</a:t>
            </a:r>
            <a:endParaRPr lang="en-US" dirty="0"/>
          </a:p>
        </p:txBody>
      </p:sp>
      <p:sp>
        <p:nvSpPr>
          <p:cNvPr id="8" name="文字方塊 7"/>
          <p:cNvSpPr txBox="1"/>
          <p:nvPr/>
        </p:nvSpPr>
        <p:spPr>
          <a:xfrm>
            <a:off x="4918891" y="1590040"/>
            <a:ext cx="2188420" cy="523220"/>
          </a:xfrm>
          <a:prstGeom prst="rect">
            <a:avLst/>
          </a:prstGeom>
          <a:noFill/>
        </p:spPr>
        <p:txBody>
          <a:bodyPr wrap="none" rtlCol="0">
            <a:spAutoFit/>
          </a:bodyPr>
          <a:lstStyle/>
          <a:p>
            <a:r>
              <a:rPr lang="en-US" altLang="zh-TW" dirty="0"/>
              <a:t>Server: </a:t>
            </a:r>
            <a:r>
              <a:rPr lang="zh-TW" altLang="en-US" dirty="0"/>
              <a:t>受理 </a:t>
            </a:r>
            <a:r>
              <a:rPr lang="en-US" altLang="zh-TW" dirty="0"/>
              <a:t>RPC</a:t>
            </a:r>
            <a:r>
              <a:rPr lang="zh-TW" altLang="en-US" dirty="0"/>
              <a:t> 且負責</a:t>
            </a:r>
            <a:endParaRPr lang="en-US" altLang="zh-TW" dirty="0"/>
          </a:p>
          <a:p>
            <a:r>
              <a:rPr lang="zh-TW" altLang="en-US" dirty="0"/>
              <a:t>儲存與同步資料</a:t>
            </a:r>
            <a:endParaRPr lang="en-US" dirty="0"/>
          </a:p>
        </p:txBody>
      </p:sp>
      <p:sp>
        <p:nvSpPr>
          <p:cNvPr id="2" name="雲朵形 1"/>
          <p:cNvSpPr/>
          <p:nvPr/>
        </p:nvSpPr>
        <p:spPr>
          <a:xfrm>
            <a:off x="5223203" y="2314738"/>
            <a:ext cx="3630358" cy="224158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我必須知道 </a:t>
            </a:r>
            <a:r>
              <a:rPr lang="en-US" altLang="zh-TW" dirty="0"/>
              <a:t>Consul Client / Server </a:t>
            </a:r>
            <a:r>
              <a:rPr lang="zh-TW" altLang="en-US" dirty="0"/>
              <a:t>的 </a:t>
            </a:r>
            <a:r>
              <a:rPr lang="en-US" altLang="zh-TW" dirty="0"/>
              <a:t>URL</a:t>
            </a:r>
            <a:r>
              <a:rPr lang="zh-TW" altLang="en-US" dirty="0"/>
              <a:t> 才能呼叫啊</a:t>
            </a:r>
            <a:r>
              <a:rPr lang="en-US" altLang="zh-TW" dirty="0"/>
              <a:t>..</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l="406"/>
          <a:stretch/>
        </p:blipFill>
        <p:spPr>
          <a:xfrm>
            <a:off x="386661" y="1809750"/>
            <a:ext cx="8404914" cy="1524000"/>
          </a:xfrm>
          <a:prstGeom prst="rect">
            <a:avLst/>
          </a:prstGeom>
        </p:spPr>
      </p:pic>
    </p:spTree>
    <p:extLst>
      <p:ext uri="{BB962C8B-B14F-4D97-AF65-F5344CB8AC3E}">
        <p14:creationId xmlns:p14="http://schemas.microsoft.com/office/powerpoint/2010/main" val="2350407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3">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Service A #1</a:t>
            </a:r>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a:t>http://127.0.0.1:8300</a:t>
            </a:r>
          </a:p>
        </p:txBody>
      </p:sp>
      <p:sp>
        <p:nvSpPr>
          <p:cNvPr id="12" name="文字方塊 11"/>
          <p:cNvSpPr txBox="1"/>
          <p:nvPr/>
        </p:nvSpPr>
        <p:spPr>
          <a:xfrm>
            <a:off x="5908040" y="868680"/>
            <a:ext cx="3183885" cy="954107"/>
          </a:xfrm>
          <a:prstGeom prst="rect">
            <a:avLst/>
          </a:prstGeom>
          <a:noFill/>
        </p:spPr>
        <p:txBody>
          <a:bodyPr wrap="none" rtlCol="0">
            <a:spAutoFit/>
          </a:bodyPr>
          <a:lstStyle/>
          <a:p>
            <a:r>
              <a:rPr lang="zh-TW" altLang="en-US" dirty="0"/>
              <a:t>每個 </a:t>
            </a:r>
            <a:r>
              <a:rPr lang="en-US" altLang="zh-TW" dirty="0"/>
              <a:t>Node</a:t>
            </a:r>
            <a:r>
              <a:rPr lang="zh-TW" altLang="en-US" dirty="0"/>
              <a:t> 都配置一個專屬的 </a:t>
            </a:r>
            <a:r>
              <a:rPr lang="en-US" altLang="zh-TW" dirty="0"/>
              <a:t>Client,</a:t>
            </a:r>
          </a:p>
          <a:p>
            <a:r>
              <a:rPr lang="zh-TW" altLang="en-US" dirty="0"/>
              <a:t>稱為 </a:t>
            </a:r>
            <a:r>
              <a:rPr lang="en-US" altLang="zh-TW" dirty="0" err="1"/>
              <a:t>SideCar</a:t>
            </a:r>
            <a:r>
              <a:rPr lang="zh-TW" altLang="en-US" dirty="0"/>
              <a:t> 模式</a:t>
            </a:r>
            <a:endParaRPr lang="en-US" altLang="zh-TW" dirty="0"/>
          </a:p>
          <a:p>
            <a:endParaRPr lang="en-US" dirty="0"/>
          </a:p>
          <a:p>
            <a:r>
              <a:rPr lang="zh-TW" altLang="en-US" dirty="0"/>
              <a:t>不用找，直接到 </a:t>
            </a:r>
            <a:r>
              <a:rPr lang="en-US" altLang="zh-TW" dirty="0"/>
              <a:t>127.0.0.1</a:t>
            </a:r>
            <a:r>
              <a:rPr lang="zh-TW" altLang="en-US" dirty="0"/>
              <a:t> 就可以了</a:t>
            </a:r>
            <a:r>
              <a:rPr lang="en-US" altLang="zh-TW" dirty="0"/>
              <a:t>!!</a:t>
            </a:r>
            <a:endParaRPr lang="en-US" dirty="0"/>
          </a:p>
        </p:txBody>
      </p:sp>
      <p:pic>
        <p:nvPicPr>
          <p:cNvPr id="2050" name="Picture 2" descr="ãsidecarãçåçæå°çµ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br>
              <a:rPr lang="en-US" dirty="0"/>
            </a:br>
            <a:r>
              <a:rPr lang="en-US" altLang="zh-TW" dirty="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需求</a:t>
            </a:r>
            <a:r>
              <a:rPr lang="en-US" altLang="zh-TW" dirty="0"/>
              <a:t>5:</a:t>
            </a:r>
            <a:r>
              <a:rPr lang="zh-TW" altLang="en-US" dirty="0"/>
              <a:t> 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609163" y="2269136"/>
            <a:ext cx="2095283" cy="887208"/>
          </a:xfrm>
          <a:prstGeom prst="wedgeRoundRectCallout">
            <a:avLst>
              <a:gd name="adj1" fmla="val -52530"/>
              <a:gd name="adj2" fmla="val -6009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2" y="3545217"/>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3">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Proxy</a:t>
            </a:r>
          </a:p>
          <a:p>
            <a:pPr algn="ctr"/>
            <a:r>
              <a:rPr lang="en-US" altLang="zh-TW" sz="1050" dirty="0"/>
              <a:t>(Registry Aware)</a:t>
            </a:r>
            <a:endParaRPr lang="en-US" sz="1050" dirty="0"/>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Discovery (Registry + Configuration)</a:t>
            </a:r>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Proxy</a:t>
            </a:r>
          </a:p>
          <a:p>
            <a:pPr algn="ctr"/>
            <a:r>
              <a:rPr lang="en-US" altLang="zh-TW" sz="1050" dirty="0"/>
              <a:t>(Registry Aware)</a:t>
            </a:r>
            <a:endParaRPr lang="en-US" sz="1050" dirty="0"/>
          </a:p>
        </p:txBody>
      </p:sp>
    </p:spTree>
    <p:extLst>
      <p:ext uri="{BB962C8B-B14F-4D97-AF65-F5344CB8AC3E}">
        <p14:creationId xmlns:p14="http://schemas.microsoft.com/office/powerpoint/2010/main" val="1168208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From SOA to Cloud Native…</a:t>
            </a:r>
            <a:endParaRPr lang="en-US" dirty="0"/>
          </a:p>
        </p:txBody>
      </p:sp>
      <p:pic>
        <p:nvPicPr>
          <p:cNvPr id="3074" name="Picture 2" descr="æ²æèªåæ¿ä»£æå­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52924" y="4723429"/>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4"/>
              </a:rPr>
              <a:t>https://www.hashicorp.com/blog/consul-1-2-service-mesh</a:t>
            </a:r>
            <a:endParaRPr lang="en-US" dirty="0"/>
          </a:p>
          <a:p>
            <a:endParaRPr lang="en-US" dirty="0"/>
          </a:p>
        </p:txBody>
      </p:sp>
      <p:sp>
        <p:nvSpPr>
          <p:cNvPr id="4" name="矩形 3"/>
          <p:cNvSpPr/>
          <p:nvPr/>
        </p:nvSpPr>
        <p:spPr>
          <a:xfrm>
            <a:off x="506839" y="3417243"/>
            <a:ext cx="8010144" cy="783772"/>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a:t>BASIC:	Service Discovery for Developers</a:t>
            </a:r>
          </a:p>
          <a:p>
            <a:r>
              <a:rPr lang="en-US" altLang="zh-TW" dirty="0"/>
              <a:t>ADV:	Case Study</a:t>
            </a:r>
          </a:p>
          <a:p>
            <a:r>
              <a:rPr lang="en-US" altLang="zh-TW" dirty="0"/>
              <a:t>NEXT:	Service Mesh</a:t>
            </a:r>
          </a:p>
        </p:txBody>
      </p:sp>
    </p:spTree>
    <p:extLst>
      <p:ext uri="{BB962C8B-B14F-4D97-AF65-F5344CB8AC3E}">
        <p14:creationId xmlns:p14="http://schemas.microsoft.com/office/powerpoint/2010/main" val="2151037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351" y="1920241"/>
            <a:ext cx="3835484" cy="3371914"/>
          </a:xfrm>
          <a:prstGeom prst="rect">
            <a:avLst/>
          </a:prstGeom>
        </p:spPr>
      </p:pic>
      <p:pic>
        <p:nvPicPr>
          <p:cNvPr id="2" name="圖片 1"/>
          <p:cNvPicPr>
            <a:picLocks noChangeAspect="1"/>
          </p:cNvPicPr>
          <p:nvPr/>
        </p:nvPicPr>
        <p:blipFill rotWithShape="1">
          <a:blip r:embed="rId4"/>
          <a:srcRect b="50485"/>
          <a:stretch/>
        </p:blipFill>
        <p:spPr>
          <a:xfrm>
            <a:off x="579120" y="224581"/>
            <a:ext cx="7955280" cy="2158401"/>
          </a:xfrm>
          <a:prstGeom prst="rect">
            <a:avLst/>
          </a:prstGeom>
        </p:spPr>
      </p:pic>
      <p:cxnSp>
        <p:nvCxnSpPr>
          <p:cNvPr id="5" name="直線接點 4"/>
          <p:cNvCxnSpPr/>
          <p:nvPr/>
        </p:nvCxnSpPr>
        <p:spPr>
          <a:xfrm>
            <a:off x="465513" y="5026429"/>
            <a:ext cx="6860771" cy="0"/>
          </a:xfrm>
          <a:prstGeom prst="line">
            <a:avLst/>
          </a:prstGeom>
          <a:ln w="57150">
            <a:solidFill>
              <a:srgbClr val="CFD4D4"/>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465513" y="4718652"/>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358392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br>
              <a:rPr lang="en-US" dirty="0"/>
            </a:br>
            <a:r>
              <a:rPr lang="zh-TW" altLang="en-US" dirty="0"/>
              <a:t>總結</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6435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101674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微軟正黑體" panose="020B0604030504040204" pitchFamily="34" charset="-120"/>
              <a:ea typeface="微軟正黑體" panose="020B0604030504040204" pitchFamily="34"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536448" y="776805"/>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微軟正黑體" panose="020B0604030504040204" pitchFamily="34" charset="-120"/>
                <a:ea typeface="微軟正黑體" panose="020B0604030504040204" pitchFamily="34" charset="-120"/>
              </a:rPr>
              <a:t>謝謝大家 </a:t>
            </a:r>
            <a:r>
              <a:rPr lang="en-US" altLang="zh-TW" sz="3300" dirty="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p>
          <a:p>
            <a:pPr defTabSz="685800">
              <a:buClrTx/>
            </a:pPr>
            <a:endParaRPr lang="en-US" altLang="zh-TW" sz="3300" dirty="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a:solidFill>
                  <a:prstClr val="black"/>
                </a:solidFill>
                <a:latin typeface="微軟正黑體" panose="020B0604030504040204" pitchFamily="34" charset="-120"/>
                <a:ea typeface="微軟正黑體" panose="020B0604030504040204" pitchFamily="34" charset="-120"/>
              </a:rPr>
              <a:t>歡迎到大會共筆頁面提問</a:t>
            </a:r>
            <a:endParaRPr lang="en-US" altLang="zh-TW" sz="3300" dirty="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a:solidFill>
                  <a:prstClr val="black"/>
                </a:solidFill>
                <a:latin typeface="微軟正黑體" panose="020B0604030504040204" pitchFamily="34" charset="-120"/>
                <a:ea typeface="微軟正黑體" panose="020B0604030504040204" pitchFamily="34" charset="-120"/>
              </a:rPr>
              <a:t>或是蒞臨 </a:t>
            </a:r>
            <a:r>
              <a:rPr lang="en-US" altLang="zh-TW" sz="3300" dirty="0">
                <a:solidFill>
                  <a:prstClr val="black"/>
                </a:solidFill>
                <a:latin typeface="微軟正黑體" panose="020B0604030504040204" pitchFamily="34" charset="-120"/>
                <a:ea typeface="微軟正黑體" panose="020B0604030504040204" pitchFamily="34" charset="-120"/>
              </a:rPr>
              <a:t>91APP </a:t>
            </a:r>
            <a:r>
              <a:rPr lang="zh-TW" altLang="en-US" sz="3300" dirty="0">
                <a:solidFill>
                  <a:prstClr val="black"/>
                </a:solidFill>
                <a:latin typeface="微軟正黑體" panose="020B0604030504040204" pitchFamily="34" charset="-120"/>
                <a:ea typeface="微軟正黑體" panose="020B0604030504040204" pitchFamily="34" charset="-120"/>
              </a:rPr>
              <a:t>攤位分享心得</a:t>
            </a:r>
            <a:endParaRPr lang="en-US" altLang="zh-TW" sz="3300" dirty="0">
              <a:solidFill>
                <a:prstClr val="black"/>
              </a:solidFill>
              <a:latin typeface="微軟正黑體" panose="020B0604030504040204" pitchFamily="34" charset="-120"/>
              <a:ea typeface="微軟正黑體" panose="020B0604030504040204" pitchFamily="34"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微軟正黑體" panose="020B0604030504040204" pitchFamily="34" charset="-120"/>
                <a:ea typeface="微軟正黑體" panose="020B0604030504040204" pitchFamily="34" charset="-120"/>
              </a:rPr>
              <a:t>請支持 安德魯的部落格 </a:t>
            </a:r>
            <a:r>
              <a:rPr lang="en-US" altLang="zh-TW" sz="2100">
                <a:solidFill>
                  <a:prstClr val="black"/>
                </a:solidFill>
                <a:latin typeface="微軟正黑體" panose="020B0604030504040204" pitchFamily="34" charset="-120"/>
                <a:ea typeface="微軟正黑體" panose="020B0604030504040204" pitchFamily="34" charset="-120"/>
              </a:rPr>
              <a:t>~</a:t>
            </a: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4"/>
              </a:rPr>
              <a:t>https://www.facebook.com/andrew.blog.0928</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5"/>
              </a:rPr>
              <a:t>http://columns.chicken-house.net/</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zh-TW" altLang="en-US" sz="2100" dirty="0">
              <a:solidFill>
                <a:prstClr val="black"/>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6"/>
          <a:stretch>
            <a:fillRect/>
          </a:stretch>
        </p:blipFill>
        <p:spPr>
          <a:xfrm>
            <a:off x="6289766" y="1378067"/>
            <a:ext cx="2792091" cy="2803395"/>
          </a:xfrm>
          <a:prstGeom prst="rect">
            <a:avLst/>
          </a:prstGeom>
        </p:spPr>
      </p:pic>
      <p:pic>
        <p:nvPicPr>
          <p:cNvPr id="9" name="Shape 55"/>
          <p:cNvPicPr preferRelativeResize="0"/>
          <p:nvPr/>
        </p:nvPicPr>
        <p:blipFill>
          <a:blip r:embed="rId7">
            <a:alphaModFix/>
          </a:blip>
          <a:stretch>
            <a:fillRect/>
          </a:stretch>
        </p:blipFill>
        <p:spPr>
          <a:xfrm>
            <a:off x="2362972" y="2162506"/>
            <a:ext cx="1362075" cy="457200"/>
          </a:xfrm>
          <a:prstGeom prst="rect">
            <a:avLst/>
          </a:prstGeom>
          <a:noFill/>
          <a:ln>
            <a:noFill/>
          </a:ln>
        </p:spPr>
      </p:pic>
    </p:spTree>
    <p:extLst>
      <p:ext uri="{BB962C8B-B14F-4D97-AF65-F5344CB8AC3E}">
        <p14:creationId xmlns:p14="http://schemas.microsoft.com/office/powerpoint/2010/main" val="3435798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br>
              <a:rPr lang="en-US" sz="6000" b="0" dirty="0"/>
            </a:br>
            <a:r>
              <a:rPr lang="en-US" altLang="zh-TW" sz="6000" b="0" dirty="0"/>
              <a:t>1.</a:t>
            </a:r>
            <a:r>
              <a:rPr lang="zh-TW" altLang="en-US" sz="6000" b="0" dirty="0"/>
              <a:t> </a:t>
            </a:r>
            <a:r>
              <a:rPr lang="en-US" altLang="zh-TW" sz="6000" b="0" dirty="0"/>
              <a:t>Service Discovery</a:t>
            </a:r>
            <a:br>
              <a:rPr lang="en-US" altLang="zh-TW" sz="6000" b="0" dirty="0"/>
            </a:br>
            <a:r>
              <a:rPr lang="en-US" altLang="zh-TW" sz="3200" b="0" dirty="0"/>
              <a:t>        for developers</a:t>
            </a:r>
            <a:endParaRPr lang="en-US" b="0" dirty="0"/>
          </a:p>
        </p:txBody>
      </p:sp>
      <p:sp>
        <p:nvSpPr>
          <p:cNvPr id="14" name="副標題 13"/>
          <p:cNvSpPr>
            <a:spLocks noGrp="1"/>
          </p:cNvSpPr>
          <p:nvPr>
            <p:ph type="subTitle" idx="1"/>
          </p:nvPr>
        </p:nvSpPr>
        <p:spPr/>
        <p:txBody>
          <a:bodyPr/>
          <a:lstStyle/>
          <a:p>
            <a:endParaRPr lang="en-US" sz="3600" dirty="0"/>
          </a:p>
          <a:p>
            <a:r>
              <a:rPr lang="zh-TW" altLang="en-US" sz="3600" dirty="0"/>
              <a:t>管理為數眾多服務的難題</a:t>
            </a:r>
            <a:endParaRPr lang="en-US" sz="3600" dirty="0"/>
          </a:p>
        </p:txBody>
      </p:sp>
    </p:spTree>
    <p:extLst>
      <p:ext uri="{BB962C8B-B14F-4D97-AF65-F5344CB8AC3E}">
        <p14:creationId xmlns:p14="http://schemas.microsoft.com/office/powerpoint/2010/main" val="315182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5362365"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的複雜度</a:t>
            </a:r>
            <a:r>
              <a:rPr lang="en-US" altLang="zh-TW" dirty="0"/>
              <a:t>….  N </a:t>
            </a:r>
            <a:r>
              <a:rPr lang="zh-TW" altLang="en-US" dirty="0"/>
              <a:t>種服務，每個服務有 </a:t>
            </a:r>
            <a:r>
              <a:rPr lang="en-US" altLang="zh-TW" dirty="0"/>
              <a:t>M</a:t>
            </a:r>
            <a:r>
              <a:rPr lang="zh-TW" altLang="en-US" dirty="0"/>
              <a:t> 個 </a:t>
            </a:r>
            <a:r>
              <a:rPr lang="en-US" altLang="zh-TW" dirty="0"/>
              <a:t>instance(s)…</a:t>
            </a:r>
            <a:endParaRPr lang="en-US" dirty="0"/>
          </a:p>
        </p:txBody>
      </p:sp>
    </p:spTree>
    <p:extLst>
      <p:ext uri="{BB962C8B-B14F-4D97-AF65-F5344CB8AC3E}">
        <p14:creationId xmlns:p14="http://schemas.microsoft.com/office/powerpoint/2010/main" val="223386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br>
              <a:rPr lang="en-US" altLang="zh-TW" sz="3200" dirty="0"/>
            </a:br>
            <a:br>
              <a:rPr lang="en-US" altLang="zh-TW" sz="3200" dirty="0"/>
            </a:br>
            <a:br>
              <a:rPr lang="en-US" altLang="zh-TW" sz="3200" dirty="0"/>
            </a:br>
            <a:br>
              <a:rPr lang="en-US" altLang="zh-TW" sz="3200" dirty="0"/>
            </a:br>
            <a:r>
              <a:rPr lang="zh-TW" altLang="en-US" sz="3200" dirty="0"/>
              <a:t>需求</a:t>
            </a:r>
            <a:r>
              <a:rPr lang="en-US" altLang="zh-TW" sz="3200" dirty="0"/>
              <a:t>1.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42752</TotalTime>
  <Words>3505</Words>
  <Application>Microsoft Office PowerPoint</Application>
  <PresentationFormat>如螢幕大小 (16:9)</PresentationFormat>
  <Paragraphs>383</Paragraphs>
  <Slides>43</Slides>
  <Notes>43</Notes>
  <HiddenSlides>0</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43</vt:i4>
      </vt:variant>
    </vt:vector>
  </HeadingPairs>
  <TitlesOfParts>
    <vt:vector size="53"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Andrew Wu 是誰?</vt:lpstr>
      <vt:lpstr>PowerPoint 簡報</vt:lpstr>
      <vt:lpstr>AGENDA</vt:lpstr>
      <vt:lpstr> 1. Service Discovery         for developers</vt:lpstr>
      <vt:lpstr>PowerPoint 簡報</vt:lpstr>
      <vt:lpstr>PowerPoint 簡報</vt:lpstr>
      <vt:lpstr>PowerPoint 簡報</vt:lpstr>
      <vt:lpstr>    需求1. 如何管理好單一服務內的 instances?</vt:lpstr>
      <vt:lpstr>PowerPoint 簡報</vt:lpstr>
      <vt:lpstr>PowerPoint 簡報</vt:lpstr>
      <vt:lpstr>Service Discovery Patterns</vt:lpstr>
      <vt:lpstr>服務啟動到被呼叫的過程</vt:lpstr>
      <vt:lpstr>高整合度的方案: HashiCorp Consul</vt:lpstr>
      <vt:lpstr>Consul: Server Side Disc Pattern</vt:lpstr>
      <vt:lpstr>Consul: Client Side Disc Pattern</vt:lpstr>
      <vt:lpstr>PowerPoint 簡報</vt:lpstr>
      <vt:lpstr>PowerPoint 簡報</vt:lpstr>
      <vt:lpstr>  2. Advanced Scenario</vt:lpstr>
      <vt:lpstr>需求2: 更靈活的服務調度</vt:lpstr>
      <vt:lpstr>案例: Slack SLA and Support</vt:lpstr>
      <vt:lpstr>Different With Load Balancer?</vt:lpstr>
      <vt:lpstr>Service Definition + Tagging</vt:lpstr>
      <vt:lpstr>PowerPoint 簡報</vt:lpstr>
      <vt:lpstr>PowerPoint 簡報</vt:lpstr>
      <vt:lpstr>需求3: 管理外部服務</vt:lpstr>
      <vt:lpstr>PowerPoint 簡報</vt:lpstr>
      <vt:lpstr>PowerPoint 簡報</vt:lpstr>
      <vt:lpstr>問題4: 如何發現 “服務發現” 服務?</vt:lpstr>
      <vt:lpstr>PowerPoint 簡報</vt:lpstr>
      <vt:lpstr>PowerPoint 簡報</vt:lpstr>
      <vt:lpstr>PowerPoint 簡報</vt:lpstr>
      <vt:lpstr> Next…</vt:lpstr>
      <vt:lpstr>需求5: 如何避免 “侵入式” 的更新問題?</vt:lpstr>
      <vt:lpstr>Again: Different?</vt:lpstr>
      <vt:lpstr>PowerPoint 簡報</vt:lpstr>
      <vt:lpstr>思考: 如果每台 server 都有 LB + RP ?</vt:lpstr>
      <vt:lpstr>From SOA to Cloud Native…</vt:lpstr>
      <vt:lpstr>PowerPoint 簡報</vt:lpstr>
      <vt:lpstr>PowerPoint 簡報</vt:lpstr>
      <vt:lpstr> 總結</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317</cp:revision>
  <dcterms:modified xsi:type="dcterms:W3CDTF">2018-09-11T05:48:31Z</dcterms:modified>
</cp:coreProperties>
</file>